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6"/>
  </p:notesMasterIdLst>
  <p:sldIdLst>
    <p:sldId id="310" r:id="rId5"/>
    <p:sldId id="258" r:id="rId7"/>
    <p:sldId id="373" r:id="rId8"/>
    <p:sldId id="421" r:id="rId9"/>
    <p:sldId id="525" r:id="rId10"/>
    <p:sldId id="453" r:id="rId11"/>
    <p:sldId id="454" r:id="rId12"/>
    <p:sldId id="488" r:id="rId13"/>
    <p:sldId id="522" r:id="rId14"/>
    <p:sldId id="523" r:id="rId15"/>
    <p:sldId id="546" r:id="rId16"/>
    <p:sldId id="570" r:id="rId17"/>
    <p:sldId id="419" r:id="rId18"/>
    <p:sldId id="524" r:id="rId19"/>
    <p:sldId id="526" r:id="rId20"/>
    <p:sldId id="572" r:id="rId21"/>
    <p:sldId id="527" r:id="rId22"/>
    <p:sldId id="534" r:id="rId23"/>
    <p:sldId id="535" r:id="rId24"/>
    <p:sldId id="536" r:id="rId25"/>
    <p:sldId id="539" r:id="rId26"/>
    <p:sldId id="537" r:id="rId27"/>
    <p:sldId id="538" r:id="rId28"/>
    <p:sldId id="533" r:id="rId29"/>
    <p:sldId id="528" r:id="rId30"/>
    <p:sldId id="530" r:id="rId31"/>
    <p:sldId id="531" r:id="rId32"/>
    <p:sldId id="532" r:id="rId33"/>
    <p:sldId id="541" r:id="rId34"/>
    <p:sldId id="542" r:id="rId35"/>
    <p:sldId id="543" r:id="rId36"/>
    <p:sldId id="544" r:id="rId37"/>
    <p:sldId id="545" r:id="rId38"/>
    <p:sldId id="547" r:id="rId39"/>
    <p:sldId id="311" r:id="rId4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FE"/>
    <a:srgbClr val="ED7D31"/>
    <a:srgbClr val="4472C4"/>
    <a:srgbClr val="FFC000"/>
    <a:srgbClr val="02C8FC"/>
    <a:srgbClr val="04CEFC"/>
    <a:srgbClr val="092078"/>
    <a:srgbClr val="02CFFD"/>
    <a:srgbClr val="00B0F0"/>
    <a:srgbClr val="186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07"/>
    <p:restoredTop sz="50000" autoAdjust="0"/>
  </p:normalViewPr>
  <p:slideViewPr>
    <p:cSldViewPr snapToGrid="0" showGuides="1">
      <p:cViewPr varScale="1">
        <p:scale>
          <a:sx n="90" d="100"/>
          <a:sy n="90" d="100"/>
        </p:scale>
        <p:origin x="208" y="424"/>
      </p:cViewPr>
      <p:guideLst>
        <p:guide orient="horz" pos="331"/>
        <p:guide pos="37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89114-8657-4732-BE6C-7A401C4429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43EB3-3229-4ACF-A92F-DCA89BFF8DF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285E1BB-3961-416B-9529-8B23F6D636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285E1BB-3961-416B-9529-8B23F6D636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285E1BB-3961-416B-9529-8B23F6D636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285E1BB-3961-416B-9529-8B23F6D636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285E1BB-3961-416B-9529-8B23F6D636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285E1BB-3961-416B-9529-8B23F6D636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285E1BB-3961-416B-9529-8B23F6D636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285E1BB-3961-416B-9529-8B23F6D636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285E1BB-3961-416B-9529-8B23F6D636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285E1BB-3961-416B-9529-8B23F6D636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285E1BB-3961-416B-9529-8B23F6D636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285E1BB-3961-416B-9529-8B23F6D636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F9CDD4-C3B0-4B15-A8D3-9A579216EA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787C73-AC4E-4F87-9AFB-05D1B558C1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F9CDD4-C3B0-4B15-A8D3-9A579216EA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787C73-AC4E-4F87-9AFB-05D1B558C1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F9CDD4-C3B0-4B15-A8D3-9A579216EA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787C73-AC4E-4F87-9AFB-05D1B558C1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B6B06E-353D-4192-BE8D-D1D913B4A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26DD3C-8A52-4A30-BED1-1951C8F9EA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B6B06E-353D-4192-BE8D-D1D913B4A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26DD3C-8A52-4A30-BED1-1951C8F9EA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B6B06E-353D-4192-BE8D-D1D913B4A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26DD3C-8A52-4A30-BED1-1951C8F9EA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B6B06E-353D-4192-BE8D-D1D913B4A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26DD3C-8A52-4A30-BED1-1951C8F9EA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B6B06E-353D-4192-BE8D-D1D913B4A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26DD3C-8A52-4A30-BED1-1951C8F9EA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B6B06E-353D-4192-BE8D-D1D913B4A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26DD3C-8A52-4A30-BED1-1951C8F9EA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B6B06E-353D-4192-BE8D-D1D913B4A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26DD3C-8A52-4A30-BED1-1951C8F9EA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B6B06E-353D-4192-BE8D-D1D913B4A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26DD3C-8A52-4A30-BED1-1951C8F9EA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F9CDD4-C3B0-4B15-A8D3-9A579216EA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787C73-AC4E-4F87-9AFB-05D1B558C1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B6B06E-353D-4192-BE8D-D1D913B4A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26DD3C-8A52-4A30-BED1-1951C8F9EA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B6B06E-353D-4192-BE8D-D1D913B4A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26DD3C-8A52-4A30-BED1-1951C8F9EA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B6B06E-353D-4192-BE8D-D1D913B4A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26DD3C-8A52-4A30-BED1-1951C8F9EA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8F3764-32D5-46E5-9B61-077D970AF2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005620-0001-4FE3-9C28-6B5615C206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8F3764-32D5-46E5-9B61-077D970AF2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005620-0001-4FE3-9C28-6B5615C206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8F3764-32D5-46E5-9B61-077D970AF2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005620-0001-4FE3-9C28-6B5615C206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8F3764-32D5-46E5-9B61-077D970AF2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005620-0001-4FE3-9C28-6B5615C206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8F3764-32D5-46E5-9B61-077D970AF2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005620-0001-4FE3-9C28-6B5615C206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8F3764-32D5-46E5-9B61-077D970AF2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005620-0001-4FE3-9C28-6B5615C206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8F3764-32D5-46E5-9B61-077D970AF2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005620-0001-4FE3-9C28-6B5615C206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F9CDD4-C3B0-4B15-A8D3-9A579216EA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787C73-AC4E-4F87-9AFB-05D1B558C1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8F3764-32D5-46E5-9B61-077D970AF2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005620-0001-4FE3-9C28-6B5615C206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8F3764-32D5-46E5-9B61-077D970AF2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005620-0001-4FE3-9C28-6B5615C206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8F3764-32D5-46E5-9B61-077D970AF2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005620-0001-4FE3-9C28-6B5615C206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8F3764-32D5-46E5-9B61-077D970AF2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005620-0001-4FE3-9C28-6B5615C206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F9CDD4-C3B0-4B15-A8D3-9A579216EA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787C73-AC4E-4F87-9AFB-05D1B558C1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F9CDD4-C3B0-4B15-A8D3-9A579216EA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787C73-AC4E-4F87-9AFB-05D1B558C1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F9CDD4-C3B0-4B15-A8D3-9A579216EA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787C73-AC4E-4F87-9AFB-05D1B558C1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F9CDD4-C3B0-4B15-A8D3-9A579216EA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787C73-AC4E-4F87-9AFB-05D1B558C1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F9CDD4-C3B0-4B15-A8D3-9A579216EA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787C73-AC4E-4F87-9AFB-05D1B558C1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F9CDD4-C3B0-4B15-A8D3-9A579216EA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787C73-AC4E-4F87-9AFB-05D1B558C1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logo 带字 竖着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544556" y="438658"/>
            <a:ext cx="803148" cy="13968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192" y="5721920"/>
            <a:ext cx="1905000" cy="6266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9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8.png"/><Relationship Id="rId1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1.jpeg"/><Relationship Id="rId1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8701"/>
            <a:ext cx="12192000" cy="5642137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817225" y="1654154"/>
            <a:ext cx="8557550" cy="3900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logo 带字 竖着"/>
          <p:cNvPicPr>
            <a:picLocks noChangeAspect="1"/>
          </p:cNvPicPr>
          <p:nvPr/>
        </p:nvPicPr>
        <p:blipFill rotWithShape="1">
          <a:blip r:embed="rId2"/>
          <a:srcRect b="36408"/>
          <a:stretch>
            <a:fillRect/>
          </a:stretch>
        </p:blipFill>
        <p:spPr>
          <a:xfrm>
            <a:off x="5659779" y="1856262"/>
            <a:ext cx="872442" cy="964952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486957" y="2876265"/>
            <a:ext cx="3192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  <a:ea typeface="Microsoft YaHei UI" panose="020B0503020204020204" pitchFamily="34" charset="-122"/>
                <a:cs typeface="Segoe UI" panose="020B0502040204020203" pitchFamily="34" charset="0"/>
              </a:rPr>
              <a:t>优保联</a:t>
            </a:r>
            <a:endParaRPr lang="zh-CN" altLang="en-US" sz="7200" b="1" spc="2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  <a:ea typeface="Microsoft YaHei U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204693" y="4076790"/>
            <a:ext cx="5782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spc="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车险云平台使用手册</a:t>
            </a:r>
            <a:endParaRPr lang="en-US" altLang="zh-CN" sz="3200" b="1" spc="5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01309" y="4030413"/>
            <a:ext cx="27154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8000" y="254635"/>
            <a:ext cx="35255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二、系统使用</a:t>
            </a:r>
            <a:endParaRPr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964698" y="735503"/>
            <a:ext cx="94811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3、添加工号。</a:t>
            </a:r>
            <a:endParaRPr lang="zh-CN" altLang="zh-CN" dirty="0"/>
          </a:p>
          <a:p>
            <a:r>
              <a:rPr lang="zh-CN" altLang="zh-CN" dirty="0"/>
              <a:t>      操作路径：出单工号-工号管理-新增</a:t>
            </a:r>
            <a:endParaRPr lang="zh-CN" altLang="zh-CN" dirty="0"/>
          </a:p>
          <a:p>
            <a:r>
              <a:rPr lang="zh-CN" altLang="en-US" dirty="0" smtClean="0"/>
              <a:t>      将</a:t>
            </a:r>
            <a:r>
              <a:rPr lang="zh-CN" altLang="zh-CN" dirty="0" smtClean="0"/>
              <a:t>保险</a:t>
            </a:r>
            <a:r>
              <a:rPr lang="zh-CN" altLang="zh-CN" dirty="0"/>
              <a:t>公司所给的出单</a:t>
            </a:r>
            <a:r>
              <a:rPr lang="zh-CN" altLang="zh-CN" dirty="0" smtClean="0"/>
              <a:t>工号</a:t>
            </a:r>
            <a:r>
              <a:rPr lang="zh-CN" altLang="en-US" dirty="0" smtClean="0"/>
              <a:t>，维护到系统，选择工号授权的组织机构</a:t>
            </a:r>
            <a:endParaRPr lang="zh-CN" altLang="en-US" dirty="0" smtClean="0"/>
          </a:p>
          <a:p>
            <a:r>
              <a:rPr lang="zh-CN" altLang="en-US" dirty="0" smtClean="0"/>
              <a:t>      创建账号、添加完工号，出单内勤即可登录账号，一台电脑登录全部保司。</a:t>
            </a:r>
            <a:r>
              <a:rPr lang="zh-CN" altLang="zh-CN" dirty="0" smtClean="0"/>
              <a:t> </a:t>
            </a:r>
            <a:endParaRPr kumimoji="1"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230" y="1971675"/>
            <a:ext cx="5713095" cy="33737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8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697799" y="3609662"/>
            <a:ext cx="3777786" cy="2651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8000" y="254635"/>
            <a:ext cx="35255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二、系统使用</a:t>
            </a:r>
            <a:endParaRPr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964698" y="735503"/>
            <a:ext cx="9481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4</a:t>
            </a:r>
            <a:r>
              <a:rPr kumimoji="1" lang="zh-CN" altLang="en-US" dirty="0" smtClean="0"/>
              <a:t>、报表统计。</a:t>
            </a:r>
            <a:endParaRPr kumimoji="1" lang="zh-CN" altLang="en-US" dirty="0" smtClean="0"/>
          </a:p>
          <a:p>
            <a:r>
              <a:rPr kumimoji="1" lang="zh-CN" altLang="en-US" dirty="0" smtClean="0"/>
              <a:t>      操作路径：报表管理</a:t>
            </a:r>
            <a:r>
              <a:rPr kumimoji="1" lang="en-US" altLang="zh-CN" dirty="0" smtClean="0"/>
              <a:t>-</a:t>
            </a:r>
            <a:r>
              <a:rPr kumimoji="1" lang="zh-CN" altLang="en-US" dirty="0" smtClean="0"/>
              <a:t>报表，统计分析</a:t>
            </a:r>
            <a:r>
              <a:rPr kumimoji="1" lang="en-US" altLang="zh-CN" dirty="0" smtClean="0"/>
              <a:t>-</a:t>
            </a:r>
            <a:r>
              <a:rPr kumimoji="1" lang="zh-CN" altLang="en-US" dirty="0" smtClean="0"/>
              <a:t>统计</a:t>
            </a:r>
            <a:endParaRPr kumimoji="1" lang="zh-CN" altLang="en-US" dirty="0" smtClean="0"/>
          </a:p>
          <a:p>
            <a:r>
              <a:rPr kumimoji="1" lang="zh-CN" altLang="en-US" dirty="0"/>
              <a:t> </a:t>
            </a:r>
            <a:r>
              <a:rPr kumimoji="1" lang="zh-CN" altLang="en-US" dirty="0" smtClean="0"/>
              <a:t>     不需人工表格统计，系统一键生成。</a:t>
            </a:r>
            <a:endParaRPr kumimoji="1" lang="zh-CN" altLang="en-US" dirty="0" smtClean="0"/>
          </a:p>
        </p:txBody>
      </p:sp>
      <p:pic>
        <p:nvPicPr>
          <p:cNvPr id="8" name="图片 7"/>
          <p:cNvPicPr/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1361122" y="1740921"/>
            <a:ext cx="5344795" cy="289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38214" y="3555048"/>
            <a:ext cx="5344795" cy="291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8000" y="254635"/>
            <a:ext cx="35255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二、系统使用</a:t>
            </a:r>
            <a:endParaRPr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964698" y="735503"/>
            <a:ext cx="9481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5</a:t>
            </a:r>
            <a:r>
              <a:rPr kumimoji="1" lang="zh-CN" altLang="en-US" dirty="0" smtClean="0"/>
              <a:t>、数据驾驶舱</a:t>
            </a:r>
            <a:endParaRPr kumimoji="1" lang="zh-CN" altLang="en-US" dirty="0" smtClean="0"/>
          </a:p>
          <a:p>
            <a:r>
              <a:rPr kumimoji="1" lang="zh-CN" altLang="en-US" dirty="0" smtClean="0"/>
              <a:t>    </a:t>
            </a:r>
            <a:endParaRPr kumimoji="1" lang="zh-CN" altLang="en-US" dirty="0" smtClean="0"/>
          </a:p>
        </p:txBody>
      </p:sp>
      <p:pic>
        <p:nvPicPr>
          <p:cNvPr id="2" name="图片 1" descr="大数据-mi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6955" y="1200785"/>
            <a:ext cx="5864225" cy="3427095"/>
          </a:xfrm>
          <a:prstGeom prst="rect">
            <a:avLst/>
          </a:prstGeom>
        </p:spPr>
      </p:pic>
      <p:pic>
        <p:nvPicPr>
          <p:cNvPr id="4" name="图片 3" descr="大数据 2 copy-mi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280" y="2896235"/>
            <a:ext cx="6089650" cy="3558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23"/>
          <p:cNvSpPr/>
          <p:nvPr/>
        </p:nvSpPr>
        <p:spPr>
          <a:xfrm>
            <a:off x="1329053" y="1702475"/>
            <a:ext cx="3666701" cy="3666701"/>
          </a:xfrm>
          <a:prstGeom prst="ellipse">
            <a:avLst/>
          </a:prstGeom>
          <a:noFill/>
          <a:ln w="889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964299" y="2465124"/>
            <a:ext cx="2394762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spc="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03</a:t>
            </a:r>
            <a:endParaRPr lang="zh-CN" altLang="en-US" sz="13800" spc="80" dirty="0">
              <a:solidFill>
                <a:schemeClr val="tx1">
                  <a:lumMod val="85000"/>
                  <a:lumOff val="1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 rot="16200000" flipV="1">
            <a:off x="4243134" y="1960876"/>
            <a:ext cx="624059" cy="62405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innerShdw blurRad="317500" dist="177800" dir="18360000">
              <a:schemeClr val="tx1">
                <a:lumMod val="65000"/>
                <a:lumOff val="35000"/>
                <a:alpha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517144" y="4474866"/>
            <a:ext cx="894310" cy="894310"/>
          </a:xfrm>
          <a:prstGeom prst="ellipse">
            <a:avLst/>
          </a:prstGeom>
          <a:solidFill>
            <a:srgbClr val="02C8FC"/>
          </a:solidFill>
          <a:ln>
            <a:noFill/>
          </a:ln>
          <a:effectLst>
            <a:innerShdw blurRad="482600" dist="749300" dir="18900000">
              <a:schemeClr val="bg2">
                <a:lumMod val="25000"/>
                <a:alpha val="42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494145" y="2712085"/>
            <a:ext cx="3232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业管经理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6624955" y="3416300"/>
            <a:ext cx="1379220" cy="381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8000" y="254635"/>
            <a:ext cx="35255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一</a:t>
            </a:r>
            <a:r>
              <a:rPr lang="zh-CN" altLang="en-US" sz="2000" b="1" dirty="0" smtClean="0"/>
              <a:t>、工作内容简介</a:t>
            </a:r>
            <a:endParaRPr lang="zh-CN" altLang="en-US" sz="20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152394" y="1052186"/>
            <a:ext cx="9324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管理下级网点的业务开拓、从保司拿政策、下发政策到下级网点，通过灵活性的政策产品提高下级</a:t>
            </a:r>
            <a:r>
              <a:rPr kumimoji="1" lang="zh-CN" altLang="en-US" smtClean="0"/>
              <a:t>网点的业务量。</a:t>
            </a:r>
            <a:endParaRPr kumimoji="1" lang="zh-CN" altLang="en-US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1152394" y="1828800"/>
            <a:ext cx="9695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 smtClean="0"/>
              <a:t>传统工作模式：</a:t>
            </a:r>
            <a:endParaRPr kumimoji="1" lang="zh-CN" altLang="en-US" b="1" dirty="0" smtClean="0"/>
          </a:p>
          <a:p>
            <a:r>
              <a:rPr kumimoji="1" lang="en-US" altLang="zh-CN" dirty="0" smtClean="0"/>
              <a:t>1</a:t>
            </a:r>
            <a:r>
              <a:rPr kumimoji="1" lang="zh-CN" altLang="en-US" dirty="0" smtClean="0"/>
              <a:t>、通过</a:t>
            </a:r>
            <a:r>
              <a:rPr kumimoji="1" lang="en-US" altLang="zh-CN" dirty="0" smtClean="0"/>
              <a:t>QQ</a:t>
            </a:r>
            <a:r>
              <a:rPr kumimoji="1" lang="zh-CN" altLang="en-US" dirty="0" smtClean="0"/>
              <a:t>群、微信群、邮件等形式给网点下发政策，线下人工管理，不易查看管理。导致后期，上下游费用统计的工作量极大。</a:t>
            </a:r>
            <a:endParaRPr kumimoji="1" lang="zh-CN" altLang="en-US" dirty="0" smtClean="0"/>
          </a:p>
          <a:p>
            <a:r>
              <a:rPr kumimoji="1" lang="en-US" altLang="zh-CN" dirty="0" smtClean="0"/>
              <a:t>2</a:t>
            </a:r>
            <a:r>
              <a:rPr kumimoji="1" lang="zh-CN" altLang="en-US" dirty="0" smtClean="0"/>
              <a:t>、手工统计业务报表。</a:t>
            </a:r>
            <a:endParaRPr kumimoji="1" lang="zh-CN" altLang="en-US" dirty="0" smtClean="0"/>
          </a:p>
        </p:txBody>
      </p:sp>
      <p:sp>
        <p:nvSpPr>
          <p:cNvPr id="26" name="文本框 25"/>
          <p:cNvSpPr txBox="1"/>
          <p:nvPr/>
        </p:nvSpPr>
        <p:spPr>
          <a:xfrm>
            <a:off x="1152394" y="4123151"/>
            <a:ext cx="969514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 smtClean="0"/>
              <a:t>优保联解决方案：</a:t>
            </a:r>
            <a:endParaRPr kumimoji="1" lang="zh-CN" altLang="en-US" b="1" dirty="0" smtClean="0"/>
          </a:p>
          <a:p>
            <a:r>
              <a:rPr kumimoji="1" lang="en-US" altLang="zh-CN" dirty="0" smtClean="0"/>
              <a:t>1</a:t>
            </a:r>
            <a:r>
              <a:rPr kumimoji="1" lang="zh-CN" altLang="en-US" dirty="0" smtClean="0"/>
              <a:t>、上游政策和下游政策可维护到系统，微信小程序政策通知，分享转发。保单录进系统后，上下游的佣金自动匹配，快速结佣，同时可实时标内、标外费用分开管理。</a:t>
            </a:r>
            <a:endParaRPr kumimoji="1" lang="zh-CN" altLang="en-US" dirty="0" smtClean="0"/>
          </a:p>
          <a:p>
            <a:r>
              <a:rPr kumimoji="1" lang="en-US" altLang="zh-CN" dirty="0" smtClean="0"/>
              <a:t>2</a:t>
            </a:r>
            <a:r>
              <a:rPr kumimoji="1" lang="zh-CN" altLang="en-US" dirty="0" smtClean="0"/>
              <a:t>、业务报表，支持更多维度，系统一键查询。</a:t>
            </a:r>
            <a:endParaRPr kumimoji="1" lang="zh-CN" altLang="en-US" dirty="0" smtClean="0"/>
          </a:p>
          <a:p>
            <a:r>
              <a:rPr kumimoji="1" lang="en-US" altLang="zh-CN" dirty="0" smtClean="0"/>
              <a:t>3</a:t>
            </a:r>
            <a:r>
              <a:rPr kumimoji="1" lang="zh-CN" altLang="en-US" dirty="0" smtClean="0"/>
              <a:t>、支持按操作场景定制查询条件、显示字段，查询保单数据。</a:t>
            </a:r>
            <a:endParaRPr kumimoji="1" lang="zh-CN" altLang="en-US" dirty="0" smtClean="0"/>
          </a:p>
          <a:p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8000" y="254635"/>
            <a:ext cx="35255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二、系统使用</a:t>
            </a:r>
            <a:endParaRPr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915174" y="1425437"/>
            <a:ext cx="62366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/>
              <a:t>1、创建上下游政策。</a:t>
            </a:r>
            <a:endParaRPr lang="zh-CN" altLang="zh-CN" dirty="0" smtClean="0"/>
          </a:p>
          <a:p>
            <a:r>
              <a:rPr lang="zh-CN" altLang="zh-CN" dirty="0" smtClean="0"/>
              <a:t>      操作路径：政策管理-保</a:t>
            </a:r>
            <a:r>
              <a:rPr kumimoji="1" lang="zh-CN" altLang="en-US" dirty="0" smtClean="0"/>
              <a:t>险政策</a:t>
            </a:r>
            <a:endParaRPr kumimoji="1"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915174" y="836908"/>
            <a:ext cx="912772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>
                <a:sym typeface="Arial" panose="020B0604020202020204" pitchFamily="34" charset="0"/>
              </a:rPr>
              <a:t>像操作Excel一样维护政策，</a:t>
            </a:r>
            <a:r>
              <a:rPr lang="zh-CN" altLang="zh-CN" dirty="0" smtClean="0"/>
              <a:t>系</a:t>
            </a:r>
            <a:r>
              <a:rPr lang="zh-CN" altLang="en-US" dirty="0" smtClean="0"/>
              <a:t>统</a:t>
            </a:r>
            <a:r>
              <a:rPr lang="zh-CN" altLang="zh-CN" dirty="0" smtClean="0"/>
              <a:t>提供</a:t>
            </a:r>
            <a:r>
              <a:rPr lang="zh-CN" altLang="zh-CN" dirty="0"/>
              <a:t>了强大的政策模块，政策因子支持</a:t>
            </a:r>
            <a:r>
              <a:rPr lang="en-US" altLang="zh-CN" dirty="0"/>
              <a:t>138</a:t>
            </a:r>
            <a:r>
              <a:rPr lang="zh-CN" altLang="zh-CN" dirty="0"/>
              <a:t>种</a:t>
            </a:r>
            <a:r>
              <a:rPr lang="zh-CN" altLang="zh-CN" dirty="0" smtClean="0"/>
              <a:t>，</a:t>
            </a:r>
            <a:r>
              <a:rPr lang="zh-CN" altLang="en-US" dirty="0" smtClean="0"/>
              <a:t>支持设定更有针对性的营销策略；</a:t>
            </a:r>
            <a:endParaRPr lang="zh-CN" altLang="en-US" dirty="0" smtClean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63625" y="2070735"/>
            <a:ext cx="6000115" cy="30245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330" y="3628390"/>
            <a:ext cx="5141595" cy="28962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8000" y="254635"/>
            <a:ext cx="35255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二、系统使用</a:t>
            </a:r>
            <a:endParaRPr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972820" y="653415"/>
            <a:ext cx="94329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场景化的保单查询，</a:t>
            </a:r>
            <a:r>
              <a:rPr kumimoji="1" lang="zh-CN" altLang="en-US" dirty="0">
                <a:sym typeface="Arial" panose="020B0604020202020204" pitchFamily="34" charset="0"/>
              </a:rPr>
              <a:t>支持按操作场景定制查询条件，自动保存查询场景，方便下次一键查询保单</a:t>
            </a:r>
            <a:endParaRPr kumimoji="1" lang="zh-CN" altLang="en-US" dirty="0">
              <a:sym typeface="Arial" panose="020B0604020202020204" pitchFamily="34" charset="0"/>
            </a:endParaRPr>
          </a:p>
          <a:p>
            <a:r>
              <a:rPr kumimoji="1" lang="zh-CN" altLang="en-US" dirty="0">
                <a:sym typeface="Arial" panose="020B0604020202020204" pitchFamily="34" charset="0"/>
              </a:rPr>
              <a:t>操作路径：保单管理</a:t>
            </a:r>
            <a:r>
              <a:rPr kumimoji="1" lang="en-US" altLang="zh-CN" dirty="0">
                <a:sym typeface="Arial" panose="020B0604020202020204" pitchFamily="34" charset="0"/>
              </a:rPr>
              <a:t>-</a:t>
            </a:r>
            <a:r>
              <a:rPr kumimoji="1" lang="zh-CN" altLang="en-US" dirty="0">
                <a:sym typeface="Arial" panose="020B0604020202020204" pitchFamily="34" charset="0"/>
              </a:rPr>
              <a:t>保单查询</a:t>
            </a:r>
            <a:r>
              <a:rPr kumimoji="1" lang="en-US" altLang="zh-CN" dirty="0">
                <a:sym typeface="Arial" panose="020B0604020202020204" pitchFamily="34" charset="0"/>
              </a:rPr>
              <a:t>-</a:t>
            </a:r>
            <a:r>
              <a:rPr kumimoji="1" lang="zh-CN" altLang="en-US" dirty="0">
                <a:sym typeface="Arial" panose="020B0604020202020204" pitchFamily="34" charset="0"/>
              </a:rPr>
              <a:t>场景管理（每个用户支持最多</a:t>
            </a:r>
            <a:r>
              <a:rPr kumimoji="1" lang="en-US" altLang="zh-CN" dirty="0">
                <a:sym typeface="Arial" panose="020B0604020202020204" pitchFamily="34" charset="0"/>
              </a:rPr>
              <a:t>3</a:t>
            </a:r>
            <a:r>
              <a:rPr kumimoji="1" lang="zh-CN" altLang="en-US" dirty="0">
                <a:sym typeface="Arial" panose="020B0604020202020204" pitchFamily="34" charset="0"/>
              </a:rPr>
              <a:t>个自定义场景</a:t>
            </a:r>
            <a:r>
              <a:rPr kumimoji="1" lang="zh-CN" altLang="en-US" dirty="0">
                <a:sym typeface="Arial" panose="020B0604020202020204" pitchFamily="34" charset="0"/>
              </a:rPr>
              <a:t>）</a:t>
            </a:r>
            <a:endParaRPr kumimoji="1" lang="zh-CN" altLang="en-US" dirty="0">
              <a:sym typeface="Arial" panose="020B0604020202020204" pitchFamily="34" charset="0"/>
            </a:endParaRPr>
          </a:p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2820" y="1660525"/>
            <a:ext cx="6214745" cy="30156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995" y="2708275"/>
            <a:ext cx="5516880" cy="26949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695" y="3912870"/>
            <a:ext cx="4906010" cy="26714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23"/>
          <p:cNvSpPr/>
          <p:nvPr/>
        </p:nvSpPr>
        <p:spPr>
          <a:xfrm>
            <a:off x="1329053" y="1702475"/>
            <a:ext cx="3666701" cy="3666701"/>
          </a:xfrm>
          <a:prstGeom prst="ellipse">
            <a:avLst/>
          </a:prstGeom>
          <a:noFill/>
          <a:ln w="889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964299" y="2465124"/>
            <a:ext cx="2394762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spc="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04</a:t>
            </a:r>
            <a:endParaRPr lang="zh-CN" altLang="en-US" sz="13800" spc="80" dirty="0">
              <a:solidFill>
                <a:schemeClr val="tx1">
                  <a:lumMod val="85000"/>
                  <a:lumOff val="1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 rot="16200000" flipV="1">
            <a:off x="4243134" y="1960876"/>
            <a:ext cx="624059" cy="62405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innerShdw blurRad="317500" dist="177800" dir="18360000">
              <a:schemeClr val="tx1">
                <a:lumMod val="65000"/>
                <a:lumOff val="35000"/>
                <a:alpha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517144" y="4474866"/>
            <a:ext cx="894310" cy="894310"/>
          </a:xfrm>
          <a:prstGeom prst="ellipse">
            <a:avLst/>
          </a:prstGeom>
          <a:solidFill>
            <a:srgbClr val="02C8FC"/>
          </a:solidFill>
          <a:ln>
            <a:noFill/>
          </a:ln>
          <a:effectLst>
            <a:innerShdw blurRad="482600" dist="749300" dir="18900000">
              <a:schemeClr val="bg2">
                <a:lumMod val="25000"/>
                <a:alpha val="42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494145" y="2712085"/>
            <a:ext cx="3232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出单内勤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6624955" y="3416300"/>
            <a:ext cx="1386000" cy="381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8000" y="254635"/>
            <a:ext cx="35255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一</a:t>
            </a:r>
            <a:r>
              <a:rPr lang="zh-CN" altLang="en-US" sz="2000" b="1" dirty="0" smtClean="0"/>
              <a:t>、工作内容简介</a:t>
            </a:r>
            <a:endParaRPr lang="zh-CN" altLang="en-US" sz="20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127342" y="1052186"/>
            <a:ext cx="944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出单内勤一般是下级网点或机构管理，协助业务员为客户提供报价、出单服务。</a:t>
            </a:r>
            <a:endParaRPr kumimoji="1" lang="zh-CN" altLang="en-US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1152394" y="1828800"/>
            <a:ext cx="96951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 smtClean="0"/>
              <a:t>传统工作模式：</a:t>
            </a:r>
            <a:endParaRPr kumimoji="1" lang="zh-CN" altLang="en-US" b="1" dirty="0" smtClean="0"/>
          </a:p>
          <a:p>
            <a:r>
              <a:rPr kumimoji="1" lang="en-US" altLang="zh-CN" dirty="0" smtClean="0"/>
              <a:t>1</a:t>
            </a:r>
            <a:r>
              <a:rPr kumimoji="1" lang="zh-CN" altLang="en-US" dirty="0" smtClean="0"/>
              <a:t>、通过</a:t>
            </a:r>
            <a:r>
              <a:rPr kumimoji="1" lang="en-US" altLang="zh-CN" dirty="0" smtClean="0"/>
              <a:t>QQ</a:t>
            </a:r>
            <a:r>
              <a:rPr kumimoji="1" lang="zh-CN" altLang="en-US" dirty="0" smtClean="0"/>
              <a:t>、微信接收业务员的报价出单需求，在各个保司系统，分别手工填写车辆信息进行出单。</a:t>
            </a:r>
            <a:endParaRPr kumimoji="1" lang="zh-CN" altLang="en-US" dirty="0" smtClean="0"/>
          </a:p>
          <a:p>
            <a:r>
              <a:rPr kumimoji="1" lang="en-US" altLang="zh-CN" dirty="0" smtClean="0"/>
              <a:t>2</a:t>
            </a:r>
            <a:r>
              <a:rPr kumimoji="1" lang="zh-CN" altLang="en-US" dirty="0" smtClean="0"/>
              <a:t>、只能在电脑端工作，业务无法及时开展</a:t>
            </a:r>
            <a:endParaRPr kumimoji="1" lang="zh-CN" altLang="en-US" dirty="0" smtClean="0"/>
          </a:p>
          <a:p>
            <a:r>
              <a:rPr kumimoji="1" lang="en-US" altLang="zh-CN" dirty="0" smtClean="0"/>
              <a:t>3</a:t>
            </a:r>
            <a:r>
              <a:rPr kumimoji="1" lang="zh-CN" altLang="en-US" dirty="0" smtClean="0"/>
              <a:t>、出单成功后，手工记录台账。</a:t>
            </a:r>
            <a:endParaRPr kumimoji="1" lang="zh-CN" altLang="en-US" dirty="0" smtClean="0"/>
          </a:p>
        </p:txBody>
      </p:sp>
      <p:sp>
        <p:nvSpPr>
          <p:cNvPr id="26" name="文本框 25"/>
          <p:cNvSpPr txBox="1"/>
          <p:nvPr/>
        </p:nvSpPr>
        <p:spPr>
          <a:xfrm>
            <a:off x="1152394" y="4123151"/>
            <a:ext cx="96951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 smtClean="0"/>
              <a:t>优保联解决方案：</a:t>
            </a:r>
            <a:endParaRPr kumimoji="1" lang="zh-CN" altLang="en-US" b="1" dirty="0" smtClean="0"/>
          </a:p>
          <a:p>
            <a:r>
              <a:rPr kumimoji="1" lang="en-US" altLang="zh-CN" dirty="0" smtClean="0"/>
              <a:t>1</a:t>
            </a:r>
            <a:r>
              <a:rPr kumimoji="1" lang="zh-CN" altLang="en-US" dirty="0" smtClean="0"/>
              <a:t>、</a:t>
            </a:r>
            <a:r>
              <a:rPr lang="zh-CN" altLang="zh-CN" dirty="0" smtClean="0"/>
              <a:t>系统</a:t>
            </a:r>
            <a:r>
              <a:rPr lang="zh-CN" altLang="en-US" dirty="0" smtClean="0"/>
              <a:t>内报价出单，</a:t>
            </a:r>
            <a:r>
              <a:rPr lang="zh-CN" altLang="zh-CN" dirty="0" smtClean="0"/>
              <a:t>支持</a:t>
            </a:r>
            <a:r>
              <a:rPr lang="en-US" altLang="zh-CN" dirty="0"/>
              <a:t>OCR</a:t>
            </a:r>
            <a:r>
              <a:rPr lang="zh-CN" altLang="zh-CN" dirty="0"/>
              <a:t>识别，续保带出，一键多家保司报价</a:t>
            </a:r>
            <a:r>
              <a:rPr lang="zh-CN" altLang="zh-CN" dirty="0" smtClean="0"/>
              <a:t>出单</a:t>
            </a:r>
            <a:r>
              <a:rPr lang="zh-CN" altLang="en-US" dirty="0" smtClean="0"/>
              <a:t>，极大提高了出单效率</a:t>
            </a:r>
            <a:r>
              <a:rPr lang="zh-CN" altLang="zh-CN" dirty="0" smtClean="0"/>
              <a:t>。</a:t>
            </a:r>
            <a:endParaRPr lang="zh-CN" altLang="en-US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、支持手机优保联</a:t>
            </a:r>
            <a:r>
              <a:rPr lang="en-US" altLang="zh-CN" dirty="0" smtClean="0"/>
              <a:t>APP</a:t>
            </a:r>
            <a:r>
              <a:rPr lang="zh-CN" altLang="en-US" dirty="0" smtClean="0"/>
              <a:t>报价出单，摆脱电脑的束缚，随时随地手机报价。</a:t>
            </a:r>
            <a:endParaRPr lang="zh-CN" altLang="en-US" dirty="0" smtClean="0"/>
          </a:p>
          <a:p>
            <a:r>
              <a:rPr kumimoji="1" lang="en-US" altLang="zh-CN" dirty="0"/>
              <a:t>3</a:t>
            </a:r>
            <a:r>
              <a:rPr kumimoji="1" lang="zh-CN" altLang="en-US" dirty="0" smtClean="0"/>
              <a:t>、出单完成，支持自动录单，无需手工台账。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8000" y="254635"/>
            <a:ext cx="35255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二、系统使用</a:t>
            </a:r>
            <a:endParaRPr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915175" y="820166"/>
            <a:ext cx="9614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1</a:t>
            </a:r>
            <a:r>
              <a:rPr kumimoji="1" lang="zh-CN" altLang="en-US" dirty="0" smtClean="0"/>
              <a:t>、保司系统出单。</a:t>
            </a:r>
            <a:endParaRPr kumimoji="1" lang="zh-CN" altLang="en-US" dirty="0" smtClean="0"/>
          </a:p>
          <a:p>
            <a:r>
              <a:rPr kumimoji="1" lang="zh-CN" altLang="en-US" dirty="0" smtClean="0"/>
              <a:t>      操作路径：出单中心</a:t>
            </a:r>
            <a:r>
              <a:rPr kumimoji="1" lang="en-US" altLang="zh-CN" dirty="0" smtClean="0"/>
              <a:t>-</a:t>
            </a:r>
            <a:r>
              <a:rPr kumimoji="1" lang="zh-CN" altLang="en-US" dirty="0" smtClean="0"/>
              <a:t>选择对应保司及工号</a:t>
            </a:r>
            <a:endParaRPr kumimoji="1" lang="zh-CN" altLang="en-US" dirty="0" smtClean="0"/>
          </a:p>
          <a:p>
            <a:r>
              <a:rPr kumimoji="1" lang="zh-CN" altLang="en-US" dirty="0"/>
              <a:t> </a:t>
            </a:r>
            <a:r>
              <a:rPr kumimoji="1" lang="zh-CN" altLang="en-US" dirty="0" smtClean="0"/>
              <a:t>     无需密码，一键登录保司核心系统；一键录单，保单可自动录入优保联系统。</a:t>
            </a:r>
            <a:endParaRPr kumimoji="1"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1967230"/>
            <a:ext cx="5274310" cy="2672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8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80657" y="3503941"/>
            <a:ext cx="5344795" cy="288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771896" y="1294411"/>
            <a:ext cx="4320000" cy="4320000"/>
          </a:xfrm>
          <a:prstGeom prst="ellipse">
            <a:avLst/>
          </a:prstGeom>
          <a:noFill/>
          <a:ln w="889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201563" y="1930917"/>
            <a:ext cx="14606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9600" spc="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197585" y="1604430"/>
            <a:ext cx="894310" cy="894310"/>
          </a:xfrm>
          <a:prstGeom prst="ellipse">
            <a:avLst/>
          </a:prstGeom>
          <a:solidFill>
            <a:srgbClr val="02C8FC"/>
          </a:solidFill>
          <a:ln>
            <a:noFill/>
          </a:ln>
          <a:effectLst>
            <a:innerShdw blurRad="482600" dist="749300" dir="18900000">
              <a:schemeClr val="bg2">
                <a:lumMod val="25000"/>
                <a:alpha val="42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163266" y="1316332"/>
            <a:ext cx="3232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车险云平台简介</a:t>
            </a:r>
            <a:endParaRPr lang="zh-CN" altLang="zh-CN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7" name="直接连接符 19"/>
          <p:cNvCxnSpPr/>
          <p:nvPr/>
        </p:nvCxnSpPr>
        <p:spPr>
          <a:xfrm>
            <a:off x="6294076" y="1861519"/>
            <a:ext cx="2304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6163266" y="2079733"/>
            <a:ext cx="3232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总经理</a:t>
            </a:r>
            <a:endParaRPr lang="zh-CN" alt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3" name="直接连接符 19"/>
          <p:cNvCxnSpPr/>
          <p:nvPr/>
        </p:nvCxnSpPr>
        <p:spPr>
          <a:xfrm flipV="1">
            <a:off x="6294076" y="2610102"/>
            <a:ext cx="1440000" cy="14605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151201" y="2843134"/>
            <a:ext cx="3232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业管经理</a:t>
            </a:r>
            <a:endParaRPr lang="zh-CN" alt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7" name="直接连接符 19"/>
          <p:cNvCxnSpPr/>
          <p:nvPr/>
        </p:nvCxnSpPr>
        <p:spPr>
          <a:xfrm>
            <a:off x="6282011" y="3388321"/>
            <a:ext cx="175641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163266" y="3616724"/>
            <a:ext cx="3232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出单内勤</a:t>
            </a:r>
            <a:endParaRPr lang="zh-CN" alt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6" name="直接连接符 19"/>
          <p:cNvCxnSpPr/>
          <p:nvPr/>
        </p:nvCxnSpPr>
        <p:spPr>
          <a:xfrm>
            <a:off x="6294076" y="4161911"/>
            <a:ext cx="175641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6175331" y="4365262"/>
            <a:ext cx="3594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团队长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机构负责人</a:t>
            </a:r>
            <a:endParaRPr lang="zh-CN" alt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9" name="直接连接符 19"/>
          <p:cNvCxnSpPr/>
          <p:nvPr/>
        </p:nvCxnSpPr>
        <p:spPr>
          <a:xfrm>
            <a:off x="6306141" y="4910449"/>
            <a:ext cx="331200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6187396" y="5126326"/>
            <a:ext cx="3232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6.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财务经理</a:t>
            </a:r>
            <a:endParaRPr lang="zh-CN" alt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21" name="直接连接符 19"/>
          <p:cNvCxnSpPr/>
          <p:nvPr/>
        </p:nvCxnSpPr>
        <p:spPr>
          <a:xfrm>
            <a:off x="6318206" y="5671513"/>
            <a:ext cx="175641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8000" y="254635"/>
            <a:ext cx="35255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二、系统使用</a:t>
            </a:r>
            <a:endParaRPr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915174" y="764748"/>
            <a:ext cx="9545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2</a:t>
            </a:r>
            <a:r>
              <a:rPr kumimoji="1" lang="zh-CN" altLang="en-US" dirty="0" smtClean="0"/>
              <a:t>、</a:t>
            </a:r>
            <a:r>
              <a:rPr kumimoji="1" lang="en-US" altLang="zh-CN" dirty="0" smtClean="0"/>
              <a:t>PC</a:t>
            </a:r>
            <a:r>
              <a:rPr kumimoji="1" lang="zh-CN" altLang="en-US" dirty="0" smtClean="0"/>
              <a:t>快速报价</a:t>
            </a:r>
            <a:endParaRPr kumimoji="1" lang="zh-CN" altLang="en-US" dirty="0" smtClean="0"/>
          </a:p>
          <a:p>
            <a:r>
              <a:rPr kumimoji="1" lang="zh-CN" altLang="en-US" dirty="0" smtClean="0"/>
              <a:t>      操作路径：报价管理</a:t>
            </a:r>
            <a:r>
              <a:rPr kumimoji="1" lang="en-US" altLang="zh-CN" dirty="0" smtClean="0"/>
              <a:t>-</a:t>
            </a:r>
            <a:r>
              <a:rPr kumimoji="1" lang="zh-CN" altLang="en-US" dirty="0" smtClean="0"/>
              <a:t>快速报价</a:t>
            </a:r>
            <a:endParaRPr kumimoji="1" lang="zh-CN" altLang="en-US" dirty="0" smtClean="0"/>
          </a:p>
          <a:p>
            <a:r>
              <a:rPr kumimoji="1" lang="zh-CN" altLang="en-US" dirty="0"/>
              <a:t> </a:t>
            </a:r>
            <a:r>
              <a:rPr kumimoji="1" lang="zh-CN" altLang="en-US" dirty="0" smtClean="0"/>
              <a:t>     支持</a:t>
            </a:r>
            <a:r>
              <a:rPr kumimoji="1" lang="en-US" altLang="zh-CN" dirty="0" smtClean="0"/>
              <a:t>OCR</a:t>
            </a:r>
            <a:r>
              <a:rPr kumimoji="1" lang="zh-CN" altLang="en-US" dirty="0" smtClean="0"/>
              <a:t>识别、续保带出、多家保司报价，记录报价信息。</a:t>
            </a:r>
            <a:endParaRPr kumimoji="1" lang="zh-CN" altLang="en-US" dirty="0"/>
          </a:p>
        </p:txBody>
      </p:sp>
      <p:pic>
        <p:nvPicPr>
          <p:cNvPr id="5" name="图片 4"/>
          <p:cNvPicPr/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915175" y="1796905"/>
            <a:ext cx="527431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35791" y="1796905"/>
            <a:ext cx="5274310" cy="288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407700" y="3952730"/>
            <a:ext cx="5274310" cy="285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8000" y="254635"/>
            <a:ext cx="35255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二、系统使用</a:t>
            </a:r>
            <a:endParaRPr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915035" y="764540"/>
            <a:ext cx="97999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3</a:t>
            </a:r>
            <a:r>
              <a:rPr kumimoji="1" lang="zh-CN" altLang="en-US" dirty="0" smtClean="0"/>
              <a:t>、优保联</a:t>
            </a:r>
            <a:r>
              <a:rPr kumimoji="1" lang="en-US" altLang="zh-CN" dirty="0" smtClean="0"/>
              <a:t>APP</a:t>
            </a:r>
            <a:r>
              <a:rPr kumimoji="1" lang="zh-CN" altLang="en-US" dirty="0" smtClean="0"/>
              <a:t>报价</a:t>
            </a:r>
            <a:endParaRPr kumimoji="1" lang="zh-CN" altLang="en-US" dirty="0" smtClean="0"/>
          </a:p>
          <a:p>
            <a:r>
              <a:rPr kumimoji="1" lang="zh-CN" altLang="en-US" dirty="0" smtClean="0">
                <a:sym typeface="+mn-ea"/>
              </a:rPr>
              <a:t>集成续保报价查询、核保、支付、自动化台帐全流程，赋能车险从业机构，随时随地，移动出单</a:t>
            </a:r>
            <a:endParaRPr kumimoji="1" lang="zh-CN" altLang="en-US" dirty="0" smtClean="0"/>
          </a:p>
        </p:txBody>
      </p:sp>
      <p:pic>
        <p:nvPicPr>
          <p:cNvPr id="2" name="图片 1" descr="1-mi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5280" y="1727200"/>
            <a:ext cx="2652395" cy="4609465"/>
          </a:xfrm>
          <a:prstGeom prst="rect">
            <a:avLst/>
          </a:prstGeom>
        </p:spPr>
      </p:pic>
      <p:pic>
        <p:nvPicPr>
          <p:cNvPr id="4" name="图片 3" descr="2-mi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450" y="1726565"/>
            <a:ext cx="2653030" cy="46101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22045" y="2260600"/>
            <a:ext cx="110236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产品亮点</a:t>
            </a:r>
            <a:endParaRPr lang="zh-CN" altLang="en-US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32840" y="2628900"/>
            <a:ext cx="254000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输入车牌号一键报价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OCR智能识别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多家保司同时报价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实时响应保司变化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微信、短信分享报价单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自动核保、线上支付全闭环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60秒高效出单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自动化台帐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8000" y="254635"/>
            <a:ext cx="35255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二、系统使用</a:t>
            </a:r>
            <a:endParaRPr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915175" y="806312"/>
            <a:ext cx="6236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4</a:t>
            </a:r>
            <a:r>
              <a:rPr kumimoji="1" lang="zh-CN" altLang="en-US" dirty="0" smtClean="0"/>
              <a:t>、保单录入</a:t>
            </a:r>
            <a:endParaRPr kumimoji="1" lang="zh-CN" altLang="en-US" dirty="0" smtClean="0"/>
          </a:p>
          <a:p>
            <a:r>
              <a:rPr kumimoji="1" lang="zh-CN" altLang="en-US" dirty="0" smtClean="0"/>
              <a:t>      操作路径</a:t>
            </a:r>
            <a:r>
              <a:rPr kumimoji="1" lang="en-US" altLang="zh-CN" dirty="0" smtClean="0"/>
              <a:t>1</a:t>
            </a:r>
            <a:r>
              <a:rPr kumimoji="1" lang="zh-CN" altLang="en-US" dirty="0" smtClean="0"/>
              <a:t>：保司核心系统</a:t>
            </a:r>
            <a:r>
              <a:rPr kumimoji="1" lang="en-US" altLang="zh-CN" dirty="0" smtClean="0"/>
              <a:t>-</a:t>
            </a:r>
            <a:r>
              <a:rPr kumimoji="1" lang="zh-CN" altLang="en-US" dirty="0" smtClean="0"/>
              <a:t>列表录单或打印录单。</a:t>
            </a:r>
            <a:endParaRPr kumimoji="1" lang="zh-CN" altLang="en-US" dirty="0"/>
          </a:p>
        </p:txBody>
      </p:sp>
      <p:pic>
        <p:nvPicPr>
          <p:cNvPr id="5" name="图片 4"/>
          <p:cNvPicPr/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1265600" y="1605540"/>
            <a:ext cx="5535839" cy="267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D:\QQ\3011932894\MyCollection\Image\1E6216BF-D713-45B3-9525-E34137CF7D06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8266" y="3221614"/>
            <a:ext cx="5132705" cy="301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8000" y="254635"/>
            <a:ext cx="35255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二、系统使用</a:t>
            </a:r>
            <a:endParaRPr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067572" y="806312"/>
            <a:ext cx="9919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4</a:t>
            </a:r>
            <a:r>
              <a:rPr kumimoji="1" lang="zh-CN" altLang="en-US" dirty="0" smtClean="0"/>
              <a:t>、保单录入</a:t>
            </a:r>
            <a:endParaRPr kumimoji="1" lang="zh-CN" altLang="en-US" dirty="0" smtClean="0"/>
          </a:p>
          <a:p>
            <a:r>
              <a:rPr kumimoji="1" lang="zh-CN" altLang="en-US" dirty="0" smtClean="0"/>
              <a:t>      操作路径</a:t>
            </a:r>
            <a:r>
              <a:rPr kumimoji="1" lang="en-US" altLang="zh-CN" dirty="0"/>
              <a:t>2</a:t>
            </a:r>
            <a:r>
              <a:rPr kumimoji="1" lang="zh-CN" altLang="en-US" dirty="0" smtClean="0"/>
              <a:t>：保单管理</a:t>
            </a:r>
            <a:r>
              <a:rPr kumimoji="1" lang="en-US" altLang="zh-CN" dirty="0" smtClean="0"/>
              <a:t>-</a:t>
            </a:r>
            <a:r>
              <a:rPr kumimoji="1" lang="zh-CN" altLang="en-US" dirty="0" smtClean="0"/>
              <a:t>保单录入、批量录单</a:t>
            </a:r>
            <a:endParaRPr kumimoji="1" lang="zh-CN" altLang="en-US" dirty="0" smtClean="0"/>
          </a:p>
          <a:p>
            <a:r>
              <a:rPr kumimoji="1" lang="zh-CN" altLang="en-US" dirty="0"/>
              <a:t> </a:t>
            </a:r>
            <a:r>
              <a:rPr kumimoji="1" lang="zh-CN" altLang="en-US" dirty="0" smtClean="0"/>
              <a:t>    支持单个保单录入、批量车牌号、批量保单号录单，获取保司系统保单数据，录入优保联。 </a:t>
            </a:r>
            <a:endParaRPr kumimoji="1"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1125" y="1729740"/>
            <a:ext cx="5564505" cy="28841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165" y="3512820"/>
            <a:ext cx="5544185" cy="29076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23"/>
          <p:cNvSpPr/>
          <p:nvPr/>
        </p:nvSpPr>
        <p:spPr>
          <a:xfrm>
            <a:off x="1329053" y="1702475"/>
            <a:ext cx="3666701" cy="3666701"/>
          </a:xfrm>
          <a:prstGeom prst="ellipse">
            <a:avLst/>
          </a:prstGeom>
          <a:noFill/>
          <a:ln w="889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964299" y="2465124"/>
            <a:ext cx="2394762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spc="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05</a:t>
            </a:r>
            <a:endParaRPr lang="zh-CN" altLang="en-US" sz="13800" spc="80" dirty="0">
              <a:solidFill>
                <a:schemeClr val="tx1">
                  <a:lumMod val="85000"/>
                  <a:lumOff val="1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 rot="16200000" flipV="1">
            <a:off x="4243134" y="1960876"/>
            <a:ext cx="624059" cy="62405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innerShdw blurRad="317500" dist="177800" dir="18360000">
              <a:schemeClr val="tx1">
                <a:lumMod val="65000"/>
                <a:lumOff val="35000"/>
                <a:alpha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517144" y="4474866"/>
            <a:ext cx="894310" cy="894310"/>
          </a:xfrm>
          <a:prstGeom prst="ellipse">
            <a:avLst/>
          </a:prstGeom>
          <a:solidFill>
            <a:srgbClr val="02C8FC"/>
          </a:solidFill>
          <a:ln>
            <a:noFill/>
          </a:ln>
          <a:effectLst>
            <a:innerShdw blurRad="482600" dist="749300" dir="18900000">
              <a:schemeClr val="bg2">
                <a:lumMod val="25000"/>
                <a:alpha val="42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494145" y="2712085"/>
            <a:ext cx="3232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团队长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机构负责人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6624955" y="3416300"/>
            <a:ext cx="2822400" cy="381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8000" y="254635"/>
            <a:ext cx="35255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一</a:t>
            </a:r>
            <a:r>
              <a:rPr lang="zh-CN" altLang="en-US" sz="2000" b="1" dirty="0" smtClean="0"/>
              <a:t>、工作内容简介</a:t>
            </a:r>
            <a:endParaRPr lang="zh-CN" altLang="en-US" sz="20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027134" y="869498"/>
            <a:ext cx="9449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作为下级网点或分支机构的责任人，从上级总部拿政策，制定灵活性的下级业务员政策</a:t>
            </a:r>
            <a:r>
              <a:rPr kumimoji="1" lang="zh-CN" altLang="en-US" dirty="0"/>
              <a:t>，开拓业务团队</a:t>
            </a:r>
            <a:r>
              <a:rPr kumimoji="1" lang="zh-CN" altLang="en-US" dirty="0" smtClean="0"/>
              <a:t>，推动业务员的业务拓展。同时，与上级机构的佣金结算。</a:t>
            </a:r>
            <a:endParaRPr kumimoji="1" lang="zh-CN" altLang="en-US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1152394" y="2272150"/>
            <a:ext cx="96951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 smtClean="0"/>
              <a:t>传统工作模式：</a:t>
            </a:r>
            <a:endParaRPr kumimoji="1" lang="zh-CN" altLang="en-US" b="1" dirty="0" smtClean="0"/>
          </a:p>
          <a:p>
            <a:r>
              <a:rPr kumimoji="1" lang="en-US" altLang="zh-CN" dirty="0" smtClean="0"/>
              <a:t>1</a:t>
            </a:r>
            <a:r>
              <a:rPr kumimoji="1" lang="zh-CN" altLang="en-US" dirty="0" smtClean="0"/>
              <a:t>、人工开拓业务团队，人员资料线下管理。</a:t>
            </a:r>
            <a:endParaRPr kumimoji="1" lang="zh-CN" altLang="en-US" dirty="0" smtClean="0"/>
          </a:p>
          <a:p>
            <a:r>
              <a:rPr kumimoji="1" lang="en-US" altLang="zh-CN" dirty="0" smtClean="0"/>
              <a:t>2</a:t>
            </a:r>
            <a:r>
              <a:rPr kumimoji="1" lang="zh-CN" altLang="en-US" dirty="0" smtClean="0"/>
              <a:t>、续保手工台账管理</a:t>
            </a:r>
            <a:endParaRPr kumimoji="1" lang="zh-CN" altLang="en-US" dirty="0" smtClean="0"/>
          </a:p>
          <a:p>
            <a:r>
              <a:rPr kumimoji="1" lang="en-US" altLang="zh-CN" dirty="0" smtClean="0"/>
              <a:t>3</a:t>
            </a:r>
            <a:r>
              <a:rPr kumimoji="1" lang="zh-CN" altLang="en-US" dirty="0" smtClean="0"/>
              <a:t>、佣金结算线下手工记账。</a:t>
            </a:r>
            <a:endParaRPr kumimoji="1" lang="zh-CN" altLang="en-US" dirty="0" smtClean="0"/>
          </a:p>
          <a:p>
            <a:endParaRPr kumimoji="1" lang="zh-CN" altLang="en-US" dirty="0" smtClean="0"/>
          </a:p>
        </p:txBody>
      </p:sp>
      <p:sp>
        <p:nvSpPr>
          <p:cNvPr id="26" name="文本框 25"/>
          <p:cNvSpPr txBox="1"/>
          <p:nvPr/>
        </p:nvSpPr>
        <p:spPr>
          <a:xfrm>
            <a:off x="1152394" y="4123151"/>
            <a:ext cx="969514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 smtClean="0"/>
              <a:t>优保联解决方案：</a:t>
            </a:r>
            <a:endParaRPr kumimoji="1" lang="zh-CN" altLang="en-US" b="1" dirty="0" smtClean="0"/>
          </a:p>
          <a:p>
            <a:r>
              <a:rPr kumimoji="1" lang="en-US" altLang="zh-CN" dirty="0" smtClean="0"/>
              <a:t>1</a:t>
            </a:r>
            <a:r>
              <a:rPr kumimoji="1" lang="zh-CN" altLang="en-US" dirty="0" smtClean="0"/>
              <a:t>、支持业务员在线注册认证、推荐奖励，高效拓展业务员。</a:t>
            </a:r>
            <a:endParaRPr kumimoji="1" lang="zh-CN" altLang="en-US" dirty="0" smtClean="0"/>
          </a:p>
          <a:p>
            <a:r>
              <a:rPr kumimoji="1" lang="en-US" altLang="zh-CN" dirty="0"/>
              <a:t>2</a:t>
            </a:r>
            <a:r>
              <a:rPr kumimoji="1" lang="zh-CN" altLang="en-US" dirty="0" smtClean="0"/>
              <a:t>、业务员也可在优保联</a:t>
            </a:r>
            <a:r>
              <a:rPr kumimoji="1" lang="en-US" altLang="zh-CN" dirty="0" smtClean="0"/>
              <a:t>APP</a:t>
            </a:r>
            <a:r>
              <a:rPr kumimoji="1" lang="zh-CN" altLang="en-US" dirty="0" smtClean="0"/>
              <a:t>报价、出单</a:t>
            </a:r>
            <a:r>
              <a:rPr kumimoji="1" lang="zh-CN" altLang="en-US" dirty="0" smtClean="0"/>
              <a:t>。</a:t>
            </a:r>
            <a:endParaRPr kumimoji="1" lang="zh-CN" altLang="en-US" dirty="0" smtClean="0"/>
          </a:p>
          <a:p>
            <a:r>
              <a:rPr kumimoji="1" lang="en-US" altLang="zh-CN" dirty="0"/>
              <a:t>3</a:t>
            </a:r>
            <a:r>
              <a:rPr kumimoji="1" lang="zh-CN" altLang="en-US" dirty="0" smtClean="0"/>
              <a:t>、系统自动计算佣金，微信钱包实时到账。</a:t>
            </a:r>
            <a:endParaRPr kumimoji="1" lang="zh-CN" altLang="en-US" dirty="0" smtClean="0"/>
          </a:p>
          <a:p>
            <a:r>
              <a:rPr kumimoji="1" lang="en-US" altLang="zh-CN" dirty="0" smtClean="0"/>
              <a:t>4</a:t>
            </a:r>
            <a:r>
              <a:rPr kumimoji="1" lang="zh-CN" altLang="en-US" dirty="0" smtClean="0"/>
              <a:t>、</a:t>
            </a:r>
            <a:r>
              <a:rPr kumimoji="1" lang="zh-CN" altLang="en-US" dirty="0"/>
              <a:t>批量续保查询，一键续</a:t>
            </a:r>
            <a:r>
              <a:rPr kumimoji="1" lang="zh-CN" altLang="en-US" dirty="0" smtClean="0"/>
              <a:t>保</a:t>
            </a:r>
            <a:endParaRPr kumimoji="1"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3870" y="326390"/>
            <a:ext cx="1723549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 dirty="0" smtClean="0"/>
              <a:t>二、系统使用</a:t>
            </a:r>
            <a:endParaRPr lang="zh-CN" altLang="en-US" sz="2000" b="1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3865" r="25151" b="4183"/>
          <a:stretch>
            <a:fillRect/>
          </a:stretch>
        </p:blipFill>
        <p:spPr>
          <a:xfrm>
            <a:off x="1748155" y="1748563"/>
            <a:ext cx="2486660" cy="456819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3865" r="25151" b="4183"/>
          <a:stretch>
            <a:fillRect/>
          </a:stretch>
        </p:blipFill>
        <p:spPr>
          <a:xfrm>
            <a:off x="7052945" y="1748563"/>
            <a:ext cx="2486660" cy="456819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3865" r="25151" b="4183"/>
          <a:stretch>
            <a:fillRect/>
          </a:stretch>
        </p:blipFill>
        <p:spPr>
          <a:xfrm>
            <a:off x="4404360" y="1756818"/>
            <a:ext cx="2486660" cy="45681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80" y="2455318"/>
            <a:ext cx="1881505" cy="318643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780" y="2447063"/>
            <a:ext cx="1824990" cy="318643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7" name="矩形 16"/>
          <p:cNvSpPr/>
          <p:nvPr/>
        </p:nvSpPr>
        <p:spPr>
          <a:xfrm>
            <a:off x="4704080" y="6316753"/>
            <a:ext cx="1927225" cy="31877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313295" y="6313578"/>
            <a:ext cx="1927225" cy="31877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认证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028190" y="6308498"/>
            <a:ext cx="1927225" cy="31877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分享邀请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我的团队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275" y="2436268"/>
            <a:ext cx="1871345" cy="31965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1060" y="725170"/>
            <a:ext cx="9737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+mj-lt"/>
                <a:sym typeface="+mn-ea"/>
              </a:rPr>
              <a:t>1</a:t>
            </a:r>
            <a:r>
              <a:rPr lang="zh-CN" altLang="en-US" sz="1600" dirty="0" smtClean="0">
                <a:latin typeface="+mj-lt"/>
                <a:sym typeface="+mn-ea"/>
              </a:rPr>
              <a:t>、业务员增员</a:t>
            </a:r>
            <a:endParaRPr lang="zh-CN" altLang="en-US" sz="1600" dirty="0">
              <a:latin typeface="+mj-lt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+mj-lt"/>
                <a:sym typeface="+mn-ea"/>
              </a:rPr>
              <a:t>操作路径：商户微信公众号</a:t>
            </a:r>
            <a:r>
              <a:rPr lang="en-US" altLang="zh-CN" sz="1600" dirty="0" smtClean="0">
                <a:latin typeface="+mj-lt"/>
                <a:sym typeface="+mn-ea"/>
              </a:rPr>
              <a:t>-</a:t>
            </a:r>
            <a:r>
              <a:rPr lang="zh-CN" altLang="en-US" sz="1600" dirty="0" smtClean="0">
                <a:latin typeface="+mj-lt"/>
                <a:sym typeface="+mn-ea"/>
              </a:rPr>
              <a:t>个人中心</a:t>
            </a:r>
            <a:r>
              <a:rPr lang="en-US" altLang="zh-CN" sz="1600" dirty="0" smtClean="0">
                <a:latin typeface="+mj-lt"/>
                <a:sym typeface="+mn-ea"/>
              </a:rPr>
              <a:t>-</a:t>
            </a:r>
            <a:r>
              <a:rPr lang="zh-CN" altLang="en-US" sz="1600" dirty="0" smtClean="0">
                <a:latin typeface="+mj-lt"/>
                <a:sym typeface="+mn-ea"/>
              </a:rPr>
              <a:t>我的团队</a:t>
            </a:r>
            <a:r>
              <a:rPr lang="en-US" altLang="zh-CN" sz="1600" dirty="0" smtClean="0">
                <a:latin typeface="+mj-lt"/>
                <a:sym typeface="+mn-ea"/>
              </a:rPr>
              <a:t>-</a:t>
            </a:r>
            <a:r>
              <a:rPr lang="zh-CN" altLang="en-US" sz="1600" dirty="0" smtClean="0">
                <a:latin typeface="+mj-lt"/>
                <a:sym typeface="+mn-ea"/>
              </a:rPr>
              <a:t>邀请好友。即</a:t>
            </a:r>
            <a:r>
              <a:rPr lang="zh-CN" altLang="en-US" sz="1600" dirty="0">
                <a:latin typeface="+mj-lt"/>
                <a:sym typeface="+mn-ea"/>
              </a:rPr>
              <a:t>可微信分享邀请好友注册、认证，团队长或机构负责人在车险</a:t>
            </a:r>
            <a:r>
              <a:rPr lang="en-US" altLang="zh-CN" sz="1600" dirty="0">
                <a:latin typeface="+mj-lt"/>
                <a:sym typeface="+mn-ea"/>
              </a:rPr>
              <a:t>SAAS</a:t>
            </a:r>
            <a:r>
              <a:rPr lang="zh-CN" altLang="en-US" sz="1600" dirty="0">
                <a:latin typeface="+mj-lt"/>
                <a:sym typeface="+mn-ea"/>
              </a:rPr>
              <a:t>系统后台</a:t>
            </a:r>
            <a:r>
              <a:rPr lang="en-US" altLang="zh-CN" sz="1600" dirty="0">
                <a:latin typeface="+mj-lt"/>
                <a:sym typeface="+mn-ea"/>
              </a:rPr>
              <a:t>-</a:t>
            </a:r>
            <a:r>
              <a:rPr lang="zh-CN" altLang="en-US" sz="1600" dirty="0">
                <a:latin typeface="+mj-lt"/>
                <a:sym typeface="+mn-ea"/>
              </a:rPr>
              <a:t>人员管理</a:t>
            </a:r>
            <a:r>
              <a:rPr lang="en-US" altLang="zh-CN" sz="1600" dirty="0">
                <a:latin typeface="+mj-lt"/>
                <a:sym typeface="+mn-ea"/>
              </a:rPr>
              <a:t>-</a:t>
            </a:r>
            <a:r>
              <a:rPr lang="zh-CN" altLang="en-US" sz="1600" dirty="0">
                <a:latin typeface="+mj-lt"/>
                <a:sym typeface="+mn-ea"/>
              </a:rPr>
              <a:t>业务员认证申请，审核通过后，即成为他的团队</a:t>
            </a:r>
            <a:r>
              <a:rPr lang="zh-CN" altLang="en-US" sz="1600" dirty="0" smtClean="0">
                <a:latin typeface="+mj-lt"/>
                <a:sym typeface="+mn-ea"/>
              </a:rPr>
              <a:t>成员。</a:t>
            </a:r>
            <a:endParaRPr lang="zh-CN" altLang="en-US" sz="1600" dirty="0">
              <a:latin typeface="+mj-lt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3870" y="326390"/>
            <a:ext cx="1723549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 dirty="0" smtClean="0"/>
              <a:t>二、系统使用</a:t>
            </a:r>
            <a:endParaRPr lang="en-US" altLang="zh-CN" sz="20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861060" y="725170"/>
            <a:ext cx="8754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+mj-lt"/>
                <a:sym typeface="+mn-ea"/>
              </a:rPr>
              <a:t>2</a:t>
            </a:r>
            <a:r>
              <a:rPr lang="zh-CN" altLang="en-US" sz="1600" dirty="0" smtClean="0">
                <a:latin typeface="+mj-lt"/>
                <a:sym typeface="+mn-ea"/>
              </a:rPr>
              <a:t>、佣金实时到账提现</a:t>
            </a:r>
            <a:endParaRPr lang="zh-CN" altLang="en-US" sz="1600" dirty="0" smtClean="0">
              <a:latin typeface="+mj-lt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+mj-lt"/>
                <a:sym typeface="+mn-ea"/>
              </a:rPr>
              <a:t>操作路径：商户微信公众号</a:t>
            </a:r>
            <a:r>
              <a:rPr lang="en-US" altLang="zh-CN" sz="1600" dirty="0" smtClean="0">
                <a:latin typeface="+mj-lt"/>
                <a:sym typeface="+mn-ea"/>
              </a:rPr>
              <a:t>-</a:t>
            </a:r>
            <a:r>
              <a:rPr lang="zh-CN" altLang="en-US" sz="1600" dirty="0" smtClean="0">
                <a:latin typeface="+mj-lt"/>
                <a:sym typeface="+mn-ea"/>
              </a:rPr>
              <a:t>个人中心</a:t>
            </a:r>
            <a:r>
              <a:rPr lang="en-US" altLang="zh-CN" sz="1600" dirty="0" smtClean="0">
                <a:latin typeface="+mj-lt"/>
                <a:sym typeface="+mn-ea"/>
              </a:rPr>
              <a:t>-</a:t>
            </a:r>
            <a:r>
              <a:rPr lang="zh-CN" altLang="en-US" sz="1600" dirty="0" smtClean="0">
                <a:latin typeface="+mj-lt"/>
                <a:sym typeface="+mn-ea"/>
              </a:rPr>
              <a:t>我的钱包。</a:t>
            </a:r>
            <a:endParaRPr lang="zh-CN" altLang="en-US" sz="1600" dirty="0" smtClean="0">
              <a:latin typeface="+mj-lt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+mj-lt"/>
                <a:sym typeface="+mn-ea"/>
              </a:rPr>
              <a:t>出单员出完单，保单录进系统，业务员微信到账消息即时提醒，可自主进行提现操作。</a:t>
            </a:r>
            <a:endParaRPr lang="zh-CN" altLang="en-US" sz="1600" dirty="0">
              <a:latin typeface="+mj-lt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3865" r="25151" b="4183"/>
          <a:stretch>
            <a:fillRect/>
          </a:stretch>
        </p:blipFill>
        <p:spPr>
          <a:xfrm>
            <a:off x="7262495" y="1984696"/>
            <a:ext cx="2486660" cy="456819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3865" r="25151" b="4183"/>
          <a:stretch>
            <a:fillRect/>
          </a:stretch>
        </p:blipFill>
        <p:spPr>
          <a:xfrm>
            <a:off x="4629785" y="1984696"/>
            <a:ext cx="2486660" cy="45681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3865" r="25151" b="4183"/>
          <a:stretch>
            <a:fillRect/>
          </a:stretch>
        </p:blipFill>
        <p:spPr>
          <a:xfrm>
            <a:off x="2034540" y="1968186"/>
            <a:ext cx="2486660" cy="4568190"/>
          </a:xfrm>
          <a:prstGeom prst="rect">
            <a:avLst/>
          </a:prstGeom>
        </p:spPr>
      </p:pic>
      <p:pic>
        <p:nvPicPr>
          <p:cNvPr id="11" name="图片 10" descr="提现-佣金提现-选择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605" y="2666051"/>
            <a:ext cx="1856740" cy="3173095"/>
          </a:xfrm>
          <a:prstGeom prst="rect">
            <a:avLst/>
          </a:prstGeom>
        </p:spPr>
      </p:pic>
      <p:pic>
        <p:nvPicPr>
          <p:cNvPr id="12" name="图片 11" descr="选择收款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710" y="2666051"/>
            <a:ext cx="1866265" cy="3173730"/>
          </a:xfrm>
          <a:prstGeom prst="rect">
            <a:avLst/>
          </a:prstGeom>
        </p:spPr>
      </p:pic>
      <p:pic>
        <p:nvPicPr>
          <p:cNvPr id="14" name="图片 13" descr="钱包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470" y="2655256"/>
            <a:ext cx="1853565" cy="3183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3870" y="326390"/>
            <a:ext cx="1723549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 dirty="0" smtClean="0"/>
              <a:t>二、系统使用</a:t>
            </a:r>
            <a:endParaRPr lang="en-US" altLang="zh-CN" sz="20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861059" y="725170"/>
            <a:ext cx="9548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+mj-lt"/>
                <a:sym typeface="+mn-ea"/>
              </a:rPr>
              <a:t>3</a:t>
            </a:r>
            <a:r>
              <a:rPr lang="zh-CN" altLang="en-US" sz="1600" dirty="0">
                <a:latin typeface="+mj-lt"/>
                <a:sym typeface="+mn-ea"/>
              </a:rPr>
              <a:t>、佣金积分提现</a:t>
            </a:r>
            <a:endParaRPr lang="zh-CN" altLang="en-US" sz="1600" dirty="0">
              <a:latin typeface="+mj-lt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+mj-lt"/>
                <a:sym typeface="+mn-ea"/>
              </a:rPr>
              <a:t>操作路径：商户微信公众号</a:t>
            </a:r>
            <a:r>
              <a:rPr lang="en-US" altLang="zh-CN" sz="1600" dirty="0">
                <a:latin typeface="+mj-lt"/>
                <a:sym typeface="+mn-ea"/>
              </a:rPr>
              <a:t>-</a:t>
            </a:r>
            <a:r>
              <a:rPr lang="zh-CN" altLang="en-US" sz="1600" dirty="0">
                <a:latin typeface="+mj-lt"/>
                <a:sym typeface="+mn-ea"/>
              </a:rPr>
              <a:t>个人中心</a:t>
            </a:r>
            <a:r>
              <a:rPr lang="en-US" altLang="zh-CN" sz="1600" dirty="0">
                <a:latin typeface="+mj-lt"/>
                <a:sym typeface="+mn-ea"/>
              </a:rPr>
              <a:t>-</a:t>
            </a:r>
            <a:r>
              <a:rPr lang="zh-CN" altLang="en-US" sz="1600" dirty="0" smtClean="0">
                <a:latin typeface="+mj-lt"/>
                <a:sym typeface="+mn-ea"/>
              </a:rPr>
              <a:t>我的</a:t>
            </a:r>
            <a:r>
              <a:rPr lang="zh-CN" altLang="en-US" sz="1600" dirty="0">
                <a:latin typeface="+mj-lt"/>
                <a:sym typeface="+mn-ea"/>
              </a:rPr>
              <a:t>积分。</a:t>
            </a:r>
            <a:endParaRPr lang="zh-CN" altLang="en-US" sz="1600" dirty="0">
              <a:latin typeface="+mj-lt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+mj-lt"/>
                <a:sym typeface="+mn-ea"/>
              </a:rPr>
              <a:t>业务员的佣金支持以积分的形式发放，</a:t>
            </a:r>
            <a:r>
              <a:rPr lang="zh-CN" altLang="en-US" sz="1600" dirty="0" smtClean="0">
                <a:latin typeface="+mj-lt"/>
                <a:sym typeface="+mn-ea"/>
              </a:rPr>
              <a:t>进行提现</a:t>
            </a:r>
            <a:r>
              <a:rPr lang="zh-CN" altLang="en-US" sz="1600" dirty="0" smtClean="0">
                <a:latin typeface="+mj-lt"/>
                <a:sym typeface="+mn-ea"/>
              </a:rPr>
              <a:t>转账</a:t>
            </a:r>
            <a:r>
              <a:rPr lang="zh-CN" altLang="en-US" sz="1600" dirty="0" smtClean="0">
                <a:latin typeface="+mj-lt"/>
                <a:sym typeface="+mn-ea"/>
              </a:rPr>
              <a:t>。</a:t>
            </a:r>
            <a:r>
              <a:rPr lang="zh-CN" altLang="en-US" sz="1600" dirty="0">
                <a:latin typeface="+mj-lt"/>
                <a:sym typeface="+mn-ea"/>
              </a:rPr>
              <a:t>需</a:t>
            </a:r>
            <a:r>
              <a:rPr lang="zh-CN" altLang="en-US" sz="1600" dirty="0" smtClean="0">
                <a:latin typeface="+mj-lt"/>
                <a:sym typeface="+mn-ea"/>
              </a:rPr>
              <a:t>财务在</a:t>
            </a:r>
            <a:r>
              <a:rPr lang="zh-CN" altLang="en-US" sz="1600" dirty="0">
                <a:latin typeface="+mj-lt"/>
                <a:sym typeface="+mn-ea"/>
              </a:rPr>
              <a:t>后台</a:t>
            </a:r>
            <a:r>
              <a:rPr lang="zh-CN" altLang="en-US" sz="1600" dirty="0" smtClean="0">
                <a:latin typeface="+mj-lt"/>
                <a:sym typeface="+mn-ea"/>
              </a:rPr>
              <a:t>进行审核处理</a:t>
            </a:r>
            <a:r>
              <a:rPr lang="zh-CN" altLang="en-US" sz="1600" dirty="0">
                <a:latin typeface="+mj-lt"/>
                <a:sym typeface="+mn-ea"/>
              </a:rPr>
              <a:t>。</a:t>
            </a:r>
            <a:endParaRPr lang="zh-CN" altLang="en-US" sz="1600" dirty="0">
              <a:latin typeface="+mj-lt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3865" r="25151" b="4183"/>
          <a:stretch>
            <a:fillRect/>
          </a:stretch>
        </p:blipFill>
        <p:spPr>
          <a:xfrm>
            <a:off x="6141437" y="1788904"/>
            <a:ext cx="2486012" cy="456819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3865" r="25151" b="4183"/>
          <a:stretch>
            <a:fillRect/>
          </a:stretch>
        </p:blipFill>
        <p:spPr>
          <a:xfrm>
            <a:off x="3637015" y="1788904"/>
            <a:ext cx="2486012" cy="45681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81" y="2471738"/>
            <a:ext cx="1892399" cy="321468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578" y="2488328"/>
            <a:ext cx="1836451" cy="3199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23"/>
          <p:cNvSpPr/>
          <p:nvPr/>
        </p:nvSpPr>
        <p:spPr>
          <a:xfrm>
            <a:off x="1329053" y="1702475"/>
            <a:ext cx="3666701" cy="3666701"/>
          </a:xfrm>
          <a:prstGeom prst="ellipse">
            <a:avLst/>
          </a:prstGeom>
          <a:noFill/>
          <a:ln w="889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964299" y="2465124"/>
            <a:ext cx="239476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spc="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06</a:t>
            </a:r>
            <a:endParaRPr lang="zh-CN" altLang="en-US" sz="13800" spc="80" dirty="0">
              <a:solidFill>
                <a:schemeClr val="tx1">
                  <a:lumMod val="85000"/>
                  <a:lumOff val="1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 rot="16200000" flipV="1">
            <a:off x="4243134" y="1960876"/>
            <a:ext cx="624059" cy="62405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innerShdw blurRad="317500" dist="177800" dir="18360000">
              <a:schemeClr val="tx1">
                <a:lumMod val="65000"/>
                <a:lumOff val="35000"/>
                <a:alpha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517144" y="4474866"/>
            <a:ext cx="894310" cy="894310"/>
          </a:xfrm>
          <a:prstGeom prst="ellipse">
            <a:avLst/>
          </a:prstGeom>
          <a:solidFill>
            <a:srgbClr val="02C8FC"/>
          </a:solidFill>
          <a:ln>
            <a:noFill/>
          </a:ln>
          <a:effectLst>
            <a:innerShdw blurRad="482600" dist="749300" dir="18900000">
              <a:schemeClr val="bg2">
                <a:lumMod val="25000"/>
                <a:alpha val="42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494145" y="2712085"/>
            <a:ext cx="3232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财务经理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6624955" y="3416300"/>
            <a:ext cx="1386000" cy="381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23"/>
          <p:cNvSpPr/>
          <p:nvPr/>
        </p:nvSpPr>
        <p:spPr>
          <a:xfrm>
            <a:off x="1329053" y="1702475"/>
            <a:ext cx="3666701" cy="3666701"/>
          </a:xfrm>
          <a:prstGeom prst="ellipse">
            <a:avLst/>
          </a:prstGeom>
          <a:noFill/>
          <a:ln w="889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964299" y="2465124"/>
            <a:ext cx="2394762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spc="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01</a:t>
            </a:r>
            <a:endParaRPr lang="zh-CN" altLang="en-US" sz="13800" spc="80" dirty="0">
              <a:solidFill>
                <a:schemeClr val="tx1">
                  <a:lumMod val="85000"/>
                  <a:lumOff val="1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 rot="16200000" flipV="1">
            <a:off x="4243134" y="1960876"/>
            <a:ext cx="624059" cy="62405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innerShdw blurRad="317500" dist="177800" dir="18360000">
              <a:schemeClr val="tx1">
                <a:lumMod val="65000"/>
                <a:lumOff val="35000"/>
                <a:alpha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517144" y="4474866"/>
            <a:ext cx="894310" cy="894310"/>
          </a:xfrm>
          <a:prstGeom prst="ellipse">
            <a:avLst/>
          </a:prstGeom>
          <a:solidFill>
            <a:srgbClr val="02C8FC"/>
          </a:solidFill>
          <a:ln>
            <a:noFill/>
          </a:ln>
          <a:effectLst>
            <a:innerShdw blurRad="482600" dist="749300" dir="18900000">
              <a:schemeClr val="bg2">
                <a:lumMod val="25000"/>
                <a:alpha val="42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494145" y="2712085"/>
            <a:ext cx="3232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车险云平台简介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6624955" y="3416300"/>
            <a:ext cx="1379220" cy="381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8000" y="254635"/>
            <a:ext cx="35255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一</a:t>
            </a:r>
            <a:r>
              <a:rPr lang="zh-CN" altLang="en-US" sz="2000" b="1" dirty="0" smtClean="0"/>
              <a:t>、工作内容简介</a:t>
            </a:r>
            <a:endParaRPr lang="zh-CN" altLang="en-US" sz="20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089764" y="869498"/>
            <a:ext cx="9449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跟据上下游政策，核算上下游的佣金；对上进行收款、开票等处理；对下发放佣金、合理避税、业务合规管理。一般会有上、下游结算专员协助工作。</a:t>
            </a:r>
            <a:endParaRPr kumimoji="1" lang="zh-CN" altLang="en-US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1152394" y="2272150"/>
            <a:ext cx="9695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 smtClean="0"/>
              <a:t>传统工作模式：</a:t>
            </a:r>
            <a:endParaRPr kumimoji="1" lang="zh-CN" altLang="en-US" b="1" dirty="0" smtClean="0"/>
          </a:p>
          <a:p>
            <a:r>
              <a:rPr kumimoji="1" lang="en-US" altLang="zh-CN" dirty="0" smtClean="0"/>
              <a:t>1</a:t>
            </a:r>
            <a:r>
              <a:rPr kumimoji="1" lang="zh-CN" altLang="en-US" dirty="0" smtClean="0"/>
              <a:t>、手工记录台账，核算上下游的手续费，工作量大且极易出错。</a:t>
            </a:r>
            <a:endParaRPr kumimoji="1" lang="zh-CN" altLang="en-US" dirty="0" smtClean="0"/>
          </a:p>
          <a:p>
            <a:r>
              <a:rPr kumimoji="1" lang="en-US" altLang="zh-CN" dirty="0" smtClean="0"/>
              <a:t>2</a:t>
            </a:r>
            <a:r>
              <a:rPr kumimoji="1" lang="zh-CN" altLang="en-US" dirty="0" smtClean="0"/>
              <a:t>、上、下游结算都是表格记录，手工操作，效率极低。</a:t>
            </a:r>
            <a:endParaRPr kumimoji="1" lang="zh-CN" altLang="en-US" dirty="0" smtClean="0"/>
          </a:p>
        </p:txBody>
      </p:sp>
      <p:sp>
        <p:nvSpPr>
          <p:cNvPr id="26" name="文本框 25"/>
          <p:cNvSpPr txBox="1"/>
          <p:nvPr/>
        </p:nvSpPr>
        <p:spPr>
          <a:xfrm>
            <a:off x="1152394" y="4123151"/>
            <a:ext cx="96951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 smtClean="0"/>
              <a:t>优保联解决方案：</a:t>
            </a:r>
            <a:endParaRPr kumimoji="1" lang="zh-CN" altLang="en-US" b="1" dirty="0" smtClean="0"/>
          </a:p>
          <a:p>
            <a:r>
              <a:rPr kumimoji="1" lang="en-US" altLang="zh-CN" dirty="0" smtClean="0"/>
              <a:t>1</a:t>
            </a:r>
            <a:r>
              <a:rPr kumimoji="1" lang="zh-CN" altLang="en-US" dirty="0" smtClean="0"/>
              <a:t>、系统自动录单，跟据设置的政策，自动匹配算费。</a:t>
            </a:r>
            <a:endParaRPr kumimoji="1" lang="zh-CN" altLang="en-US" dirty="0" smtClean="0"/>
          </a:p>
          <a:p>
            <a:r>
              <a:rPr kumimoji="1" lang="en-US" altLang="zh-CN" dirty="0"/>
              <a:t>2</a:t>
            </a:r>
            <a:r>
              <a:rPr kumimoji="1" lang="zh-CN" altLang="en-US" dirty="0" smtClean="0"/>
              <a:t>、上游结算，实时核账，收款、开票在线处理。</a:t>
            </a:r>
            <a:endParaRPr kumimoji="1" lang="zh-CN" altLang="en-US" dirty="0" smtClean="0"/>
          </a:p>
          <a:p>
            <a:r>
              <a:rPr kumimoji="1" lang="en-US" altLang="zh-CN" dirty="0" smtClean="0"/>
              <a:t>3</a:t>
            </a:r>
            <a:r>
              <a:rPr kumimoji="1" lang="zh-CN" altLang="en-US" dirty="0" smtClean="0"/>
              <a:t>、下游结算，支持标内、标外分开处理，支持积分、银企直连等多种打款方式，佣金提现限额管理，合理避税。</a:t>
            </a:r>
            <a:endParaRPr kumimoji="1"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3870" y="326390"/>
            <a:ext cx="1723549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 dirty="0" smtClean="0"/>
              <a:t>二、系统使用</a:t>
            </a:r>
            <a:endParaRPr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861060" y="725170"/>
            <a:ext cx="9737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+mj-lt"/>
                <a:sym typeface="+mn-ea"/>
              </a:rPr>
              <a:t>1</a:t>
            </a:r>
            <a:r>
              <a:rPr lang="zh-CN" altLang="en-US" sz="1600" dirty="0" smtClean="0">
                <a:latin typeface="+mj-lt"/>
                <a:sym typeface="+mn-ea"/>
              </a:rPr>
              <a:t>、财务明细报表</a:t>
            </a:r>
            <a:endParaRPr lang="zh-CN" altLang="en-US" sz="1600" dirty="0">
              <a:latin typeface="+mj-lt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+mj-lt"/>
                <a:sym typeface="+mn-ea"/>
              </a:rPr>
              <a:t>操作路径：财务管理</a:t>
            </a:r>
            <a:r>
              <a:rPr lang="en-US" altLang="zh-CN" sz="1600" dirty="0" smtClean="0">
                <a:latin typeface="+mj-lt"/>
                <a:sym typeface="+mn-ea"/>
              </a:rPr>
              <a:t>-</a:t>
            </a:r>
            <a:r>
              <a:rPr lang="zh-CN" altLang="en-US" sz="1600" dirty="0" smtClean="0">
                <a:latin typeface="+mj-lt"/>
                <a:sym typeface="+mn-ea"/>
              </a:rPr>
              <a:t>财务明细报表</a:t>
            </a:r>
            <a:r>
              <a:rPr lang="en-US" altLang="zh-CN" sz="1600" dirty="0" smtClean="0">
                <a:latin typeface="+mj-lt"/>
                <a:sym typeface="+mn-ea"/>
              </a:rPr>
              <a:t>-</a:t>
            </a:r>
            <a:r>
              <a:rPr lang="zh-CN" altLang="en-US" sz="1600" dirty="0" smtClean="0">
                <a:latin typeface="+mj-lt"/>
                <a:sym typeface="+mn-ea"/>
              </a:rPr>
              <a:t>查询</a:t>
            </a:r>
            <a:r>
              <a:rPr lang="en-US" altLang="zh-CN" sz="1600" dirty="0" smtClean="0">
                <a:latin typeface="+mj-lt"/>
                <a:sym typeface="+mn-ea"/>
              </a:rPr>
              <a:t>/</a:t>
            </a:r>
            <a:r>
              <a:rPr lang="zh-CN" altLang="en-US" sz="1600" dirty="0" smtClean="0">
                <a:latin typeface="+mj-lt"/>
                <a:sym typeface="+mn-ea"/>
              </a:rPr>
              <a:t>导出</a:t>
            </a:r>
            <a:endParaRPr lang="zh-CN" altLang="en-US" sz="1600" dirty="0" smtClean="0">
              <a:latin typeface="+mj-lt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+mj-lt"/>
                <a:sym typeface="+mn-ea"/>
              </a:rPr>
              <a:t>政策需提前维护进系统，出单员出单录入系统后，即可自动匹配上下游费用，无需财务手工算费。</a:t>
            </a:r>
            <a:endParaRPr lang="zh-CN" altLang="en-US" sz="1600" dirty="0">
              <a:latin typeface="+mj-lt"/>
              <a:sym typeface="+mn-ea"/>
            </a:endParaRPr>
          </a:p>
        </p:txBody>
      </p:sp>
      <p:pic>
        <p:nvPicPr>
          <p:cNvPr id="15" name="图片 14" descr="C:\Users\Administrator\AppData\Roaming\Tencent\QQ\Temp\6ADD18A783524F1FB053BC3656F061BB.jp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9652" y="4752513"/>
            <a:ext cx="6329363" cy="1036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" y="2014855"/>
            <a:ext cx="5818505" cy="26403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3870" y="326390"/>
            <a:ext cx="1723549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 dirty="0" smtClean="0"/>
              <a:t>二、系统使用</a:t>
            </a:r>
            <a:endParaRPr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861060" y="725170"/>
            <a:ext cx="9737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+mj-lt"/>
                <a:sym typeface="+mn-ea"/>
              </a:rPr>
              <a:t>2</a:t>
            </a:r>
            <a:r>
              <a:rPr lang="zh-CN" altLang="en-US" sz="1600" dirty="0" smtClean="0">
                <a:latin typeface="+mj-lt"/>
                <a:sym typeface="+mn-ea"/>
              </a:rPr>
              <a:t>、上游结算</a:t>
            </a:r>
            <a:endParaRPr lang="zh-CN" altLang="en-US" sz="1600" dirty="0">
              <a:latin typeface="+mj-lt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+mj-lt"/>
                <a:sym typeface="+mn-ea"/>
              </a:rPr>
              <a:t>操作路径：财务管理</a:t>
            </a:r>
            <a:r>
              <a:rPr lang="en-US" altLang="zh-CN" sz="1600" dirty="0" smtClean="0">
                <a:latin typeface="+mj-lt"/>
                <a:sym typeface="+mn-ea"/>
              </a:rPr>
              <a:t>-</a:t>
            </a:r>
            <a:r>
              <a:rPr lang="zh-CN" altLang="en-US" sz="1600" dirty="0" smtClean="0">
                <a:latin typeface="+mj-lt"/>
                <a:sym typeface="+mn-ea"/>
              </a:rPr>
              <a:t>上游结算</a:t>
            </a:r>
            <a:endParaRPr lang="zh-CN" altLang="en-US" sz="1600" dirty="0" smtClean="0">
              <a:latin typeface="+mj-lt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+mj-lt"/>
                <a:sym typeface="+mn-ea"/>
              </a:rPr>
              <a:t>支持上游费用对账、结算，收款管理、开票管理。上游账目一目了然。</a:t>
            </a:r>
            <a:endParaRPr lang="zh-CN" altLang="en-US" sz="1600" dirty="0" smtClean="0">
              <a:latin typeface="+mj-lt"/>
              <a:sym typeface="+mn-ea"/>
            </a:endParaRPr>
          </a:p>
        </p:txBody>
      </p:sp>
      <p:pic>
        <p:nvPicPr>
          <p:cNvPr id="7" name="图片 6"/>
          <p:cNvPicPr/>
          <p:nvPr/>
        </p:nvPicPr>
        <p:blipFill>
          <a:blip r:embed="rId1" cstate="print"/>
          <a:srcRect t="10389"/>
          <a:stretch>
            <a:fillRect/>
          </a:stretch>
        </p:blipFill>
        <p:spPr>
          <a:xfrm>
            <a:off x="979805" y="1925320"/>
            <a:ext cx="8190865" cy="39630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3870" y="326390"/>
            <a:ext cx="1723549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 dirty="0" smtClean="0"/>
              <a:t>二、系统使用</a:t>
            </a:r>
            <a:endParaRPr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861060" y="725170"/>
            <a:ext cx="9737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+mj-lt"/>
                <a:sym typeface="+mn-ea"/>
              </a:rPr>
              <a:t>3</a:t>
            </a:r>
            <a:r>
              <a:rPr lang="zh-CN" altLang="en-US" sz="1600" dirty="0" smtClean="0">
                <a:latin typeface="+mj-lt"/>
                <a:sym typeface="+mn-ea"/>
              </a:rPr>
              <a:t>、下游结算</a:t>
            </a:r>
            <a:endParaRPr lang="zh-CN" altLang="en-US" sz="1600" dirty="0">
              <a:latin typeface="+mj-lt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+mj-lt"/>
                <a:sym typeface="+mn-ea"/>
              </a:rPr>
              <a:t>操作路径：财务管理</a:t>
            </a:r>
            <a:r>
              <a:rPr lang="en-US" altLang="zh-CN" sz="1600" dirty="0" smtClean="0">
                <a:latin typeface="+mj-lt"/>
                <a:sym typeface="+mn-ea"/>
              </a:rPr>
              <a:t>-</a:t>
            </a:r>
            <a:r>
              <a:rPr lang="zh-CN" altLang="en-US" sz="1600" dirty="0" smtClean="0">
                <a:latin typeface="+mj-lt"/>
                <a:sym typeface="+mn-ea"/>
              </a:rPr>
              <a:t>下游结算</a:t>
            </a:r>
            <a:endParaRPr lang="zh-CN" altLang="en-US" sz="1600" dirty="0" smtClean="0">
              <a:latin typeface="+mj-lt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+mj-lt"/>
                <a:sym typeface="+mn-ea"/>
              </a:rPr>
              <a:t>结算申请支持逐级审批、不同费用类型分开结算、结算金额限额管理、积分和银企等多种打款方式。</a:t>
            </a:r>
            <a:endParaRPr lang="zh-CN" altLang="en-US" sz="1600" dirty="0" smtClean="0">
              <a:latin typeface="+mj-lt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+mj-lt"/>
                <a:sym typeface="+mn-ea"/>
              </a:rPr>
              <a:t>实时结佣，提高了结费效率，有利于业务员的业务开拓，提高市场竞争力。</a:t>
            </a:r>
            <a:endParaRPr lang="zh-CN" altLang="en-US" sz="1600" dirty="0" smtClean="0">
              <a:latin typeface="+mj-lt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9805" y="2425700"/>
            <a:ext cx="5536565" cy="2895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 descr="结算审批2"/>
          <p:cNvPicPr/>
          <p:nvPr/>
        </p:nvPicPr>
        <p:blipFill>
          <a:blip r:embed="rId2"/>
          <a:stretch>
            <a:fillRect/>
          </a:stretch>
        </p:blipFill>
        <p:spPr>
          <a:xfrm>
            <a:off x="5943600" y="3886271"/>
            <a:ext cx="5103495" cy="2637155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3870" y="326390"/>
            <a:ext cx="1723549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 dirty="0" smtClean="0"/>
              <a:t>二、系统使用</a:t>
            </a:r>
            <a:endParaRPr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861060" y="725170"/>
            <a:ext cx="9737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+mj-lt"/>
                <a:sym typeface="+mn-ea"/>
              </a:rPr>
              <a:t>4</a:t>
            </a:r>
            <a:r>
              <a:rPr lang="zh-CN" altLang="en-US" sz="1600" dirty="0" smtClean="0">
                <a:latin typeface="+mj-lt"/>
                <a:sym typeface="+mn-ea"/>
              </a:rPr>
              <a:t>、打款处理</a:t>
            </a:r>
            <a:endParaRPr lang="zh-CN" altLang="en-US" sz="1600" dirty="0">
              <a:latin typeface="+mj-lt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+mj-lt"/>
                <a:sym typeface="+mn-ea"/>
              </a:rPr>
              <a:t>操作路径：众包结算管理系统</a:t>
            </a:r>
            <a:endParaRPr lang="zh-CN" altLang="en-US" sz="1600" dirty="0" smtClean="0">
              <a:latin typeface="+mj-lt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+mj-lt"/>
                <a:sym typeface="+mn-ea"/>
              </a:rPr>
              <a:t>如果商户在下游结算时选择打款方式为银企直连或众包积分时，需要在这里进行处理。</a:t>
            </a:r>
            <a:endParaRPr lang="zh-CN" altLang="en-US" sz="1600" dirty="0" smtClean="0">
              <a:latin typeface="+mj-lt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4" y="1954947"/>
            <a:ext cx="8662987" cy="3662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图片 16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40941"/>
            <a:ext cx="12192000" cy="5642137"/>
          </a:xfrm>
          <a:prstGeom prst="rect">
            <a:avLst/>
          </a:prstGeom>
        </p:spPr>
      </p:pic>
      <p:pic>
        <p:nvPicPr>
          <p:cNvPr id="162" name="图片 161" descr="logo 带字 竖着"/>
          <p:cNvPicPr>
            <a:picLocks noChangeAspect="1"/>
          </p:cNvPicPr>
          <p:nvPr/>
        </p:nvPicPr>
        <p:blipFill rotWithShape="1">
          <a:blip r:embed="rId2"/>
          <a:srcRect b="36408"/>
          <a:stretch>
            <a:fillRect/>
          </a:stretch>
        </p:blipFill>
        <p:spPr>
          <a:xfrm>
            <a:off x="5659779" y="1856262"/>
            <a:ext cx="872442" cy="964952"/>
          </a:xfrm>
          <a:prstGeom prst="rect">
            <a:avLst/>
          </a:prstGeom>
        </p:spPr>
      </p:pic>
      <p:sp>
        <p:nvSpPr>
          <p:cNvPr id="163" name="文本框 162"/>
          <p:cNvSpPr txBox="1"/>
          <p:nvPr/>
        </p:nvSpPr>
        <p:spPr>
          <a:xfrm>
            <a:off x="4071322" y="2950155"/>
            <a:ext cx="4065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  <a:ea typeface="Microsoft YaHei UI" panose="020B0503020204020204" pitchFamily="34" charset="-122"/>
                <a:cs typeface="Segoe UI" panose="020B0502040204020203" pitchFamily="34" charset="0"/>
              </a:rPr>
              <a:t>谢谢观看</a:t>
            </a:r>
            <a:endParaRPr lang="zh-CN" altLang="en-US" sz="5400" b="1" spc="2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  <a:ea typeface="Microsoft YaHei U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64" name="文本框 163"/>
          <p:cNvSpPr txBox="1"/>
          <p:nvPr/>
        </p:nvSpPr>
        <p:spPr>
          <a:xfrm>
            <a:off x="3348703" y="4107905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专注科技创新  让保险更简单</a:t>
            </a:r>
            <a:endParaRPr lang="zh-CN" altLang="en-US" sz="2000" spc="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8000" y="254635"/>
            <a:ext cx="35255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、车险产品简介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9650" y="664210"/>
            <a:ext cx="9376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优保联车险云平台为保险从业机构和从业人员提供营销、管理、合规的体系化的解决方案。</a:t>
            </a:r>
            <a:endParaRPr kumimoji="1"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kumimoji="1"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涵盖保险展业、智能出单、CRM客户管理、组织机构管理、业务管理、产品政策管理、财务结算、大数据分析等全闭环的经营管理解决方案。</a:t>
            </a:r>
            <a:endParaRPr kumimoji="1"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3416" y="1936196"/>
            <a:ext cx="72738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快速开设网点，拓展渠道，自动化录单结算，高效开展业务提高市场占有率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裂变式增员，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秒出单，续期自动提醒，业务员获客更轻松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06047" y="1568926"/>
            <a:ext cx="1802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营销体系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05159" y="2806464"/>
            <a:ext cx="1802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管理体系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3417" y="3228221"/>
            <a:ext cx="7774906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机构组织，人员管理，方便快捷，数据权限强大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业务和客户数据资料自动存储归总，明细齐全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自动对账，秒结佣金，政策设置在线可视化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亿级数据秒开，报表，分析丰富，为业务决策，提供强大数据支持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出单员、接单员等内勤岗位对接各营业网点、代理人的集中作业区域，聚焦作业效率提升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续期管理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到期自动提醒，批量续保，激活存量客户，有效减少客户流失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报价，询价所有操作详细追踪，操作简单易用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27134" y="6112580"/>
            <a:ext cx="4120252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全流程，高智能，高效率符合银保监要求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43417" y="5680647"/>
            <a:ext cx="1802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合规体系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8000" y="254635"/>
            <a:ext cx="35255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二、名词定义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117600" y="1105429"/>
          <a:ext cx="9297990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775"/>
                <a:gridCol w="74152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名称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定义解释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出单工号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保险公司提供给中介代理机构，以便登录保司系统进行报价出单。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政策产品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保司公司提供给中介代理机构，对于成功出保单的费用激励，一般根据区域、车辆信息和往年保险信息等给予一定点位的费用激励。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保单出单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指车辆投保，一般流程是报价、核保、缴费、出单成功。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代理人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一般称业务员，指在银保监系统注册认证，可合法从事保险销售业务。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续保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指保单即将到期，车辆投保人继续投保的行为，不同地区提前续保时间有差别。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佣金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一般分为上游和下游，上游佣金指保险公司给到代理机构的费用激励；下游佣金指代理机构给到下级机构或人员的费用激励。佣金一般会分多个费用类型来发放。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23"/>
          <p:cNvSpPr/>
          <p:nvPr/>
        </p:nvSpPr>
        <p:spPr>
          <a:xfrm>
            <a:off x="1329053" y="1702475"/>
            <a:ext cx="3666701" cy="3666701"/>
          </a:xfrm>
          <a:prstGeom prst="ellipse">
            <a:avLst/>
          </a:prstGeom>
          <a:noFill/>
          <a:ln w="889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964299" y="2465124"/>
            <a:ext cx="2394762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spc="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02</a:t>
            </a:r>
            <a:endParaRPr lang="zh-CN" altLang="en-US" sz="13800" spc="80" dirty="0">
              <a:solidFill>
                <a:schemeClr val="tx1">
                  <a:lumMod val="85000"/>
                  <a:lumOff val="1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 rot="16200000" flipV="1">
            <a:off x="4243134" y="1960876"/>
            <a:ext cx="624059" cy="62405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innerShdw blurRad="317500" dist="177800" dir="18360000">
              <a:schemeClr val="tx1">
                <a:lumMod val="65000"/>
                <a:lumOff val="35000"/>
                <a:alpha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517144" y="4474866"/>
            <a:ext cx="894310" cy="894310"/>
          </a:xfrm>
          <a:prstGeom prst="ellipse">
            <a:avLst/>
          </a:prstGeom>
          <a:solidFill>
            <a:srgbClr val="02C8FC"/>
          </a:solidFill>
          <a:ln>
            <a:noFill/>
          </a:ln>
          <a:effectLst>
            <a:innerShdw blurRad="482600" dist="749300" dir="18900000">
              <a:schemeClr val="bg2">
                <a:lumMod val="25000"/>
                <a:alpha val="42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494145" y="2712085"/>
            <a:ext cx="3232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总经理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6567805" y="3416300"/>
            <a:ext cx="1202400" cy="381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8000" y="254635"/>
            <a:ext cx="35255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一</a:t>
            </a:r>
            <a:r>
              <a:rPr lang="zh-CN" altLang="en-US" sz="2000" b="1" dirty="0" smtClean="0"/>
              <a:t>、工作内容简介</a:t>
            </a:r>
            <a:endParaRPr lang="zh-CN" altLang="en-US" sz="20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152394" y="1056441"/>
            <a:ext cx="677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统筹管理网点开拓、政策产品、业务出单、费用结算各个环节。</a:t>
            </a:r>
            <a:endParaRPr kumimoji="1" lang="zh-CN" altLang="en-US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1152394" y="1828800"/>
            <a:ext cx="969514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b="1" dirty="0" smtClean="0"/>
              <a:t>传统工作模式：</a:t>
            </a:r>
            <a:endParaRPr kumimoji="1" lang="zh-CN" altLang="en-US" b="1" dirty="0" smtClean="0"/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kumimoji="1" lang="zh-CN" altLang="en-US" dirty="0" smtClean="0"/>
              <a:t>1、开拓网点一般是下发保司账号VPN等相关资料，不同保司需要不同的电脑，成本高，周期长。</a:t>
            </a:r>
            <a:endParaRPr kumimoji="1" lang="zh-CN" altLang="en-US" dirty="0" smtClean="0"/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kumimoji="1" lang="zh-CN" altLang="en-US" dirty="0" smtClean="0"/>
              <a:t>2、线下人工统计报表</a:t>
            </a:r>
            <a:endParaRPr kumimoji="1" lang="zh-CN" altLang="en-US" dirty="0" smtClean="0"/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kumimoji="1" lang="zh-CN" altLang="en-US" dirty="0" smtClean="0"/>
              <a:t>3、业务合规账单数据分开处理，工作量极大。 </a:t>
            </a:r>
            <a:endParaRPr kumimoji="1" lang="zh-CN" altLang="en-US" dirty="0" smtClean="0"/>
          </a:p>
        </p:txBody>
      </p:sp>
      <p:sp>
        <p:nvSpPr>
          <p:cNvPr id="26" name="文本框 25"/>
          <p:cNvSpPr txBox="1"/>
          <p:nvPr/>
        </p:nvSpPr>
        <p:spPr>
          <a:xfrm>
            <a:off x="1152394" y="4123151"/>
            <a:ext cx="9695145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b="1" dirty="0" smtClean="0"/>
              <a:t>优保联解决方案：</a:t>
            </a:r>
            <a:endParaRPr kumimoji="1" lang="zh-CN" altLang="en-US" b="1" dirty="0" smtClean="0"/>
          </a:p>
          <a:p>
            <a:pPr>
              <a:lnSpc>
                <a:spcPct val="150000"/>
              </a:lnSpc>
            </a:pPr>
            <a:r>
              <a:rPr kumimoji="1" lang="zh-CN" altLang="en-US" dirty="0" smtClean="0"/>
              <a:t>1、开拓网点可下发优保联账号，一个账号，一个电脑可以出全部保司。</a:t>
            </a:r>
            <a:endParaRPr kumimoji="1" lang="zh-CN" altLang="en-US" dirty="0" smtClean="0"/>
          </a:p>
          <a:p>
            <a:pPr>
              <a:lnSpc>
                <a:spcPct val="150000"/>
              </a:lnSpc>
            </a:pPr>
            <a:r>
              <a:rPr kumimoji="1" lang="zh-CN" altLang="en-US" dirty="0" smtClean="0"/>
              <a:t>2、数据驾驶舱，</a:t>
            </a:r>
            <a:r>
              <a:rPr kumimoji="1" lang="zh-CN" altLang="en-US" dirty="0" smtClean="0">
                <a:sym typeface="+mn-ea"/>
              </a:rPr>
              <a:t>整合产品，业务，组织人效等多维度数据，并建立全视角指标体系，辅助管理者快速进行经营决策</a:t>
            </a:r>
            <a:endParaRPr kumimoji="1" lang="zh-CN" altLang="en-US" dirty="0" smtClean="0"/>
          </a:p>
          <a:p>
            <a:pPr>
              <a:lnSpc>
                <a:spcPct val="150000"/>
              </a:lnSpc>
            </a:pPr>
            <a:r>
              <a:rPr kumimoji="1" lang="zh-CN" altLang="en-US" dirty="0" smtClean="0"/>
              <a:t>3、系统业务数据，自动处理合规事宜。</a:t>
            </a:r>
            <a:endParaRPr kumimoji="1"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8000" y="254635"/>
            <a:ext cx="35255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二、系统使用</a:t>
            </a:r>
            <a:endParaRPr lang="zh-CN" altLang="en-US" sz="2000" b="1" dirty="0"/>
          </a:p>
        </p:txBody>
      </p:sp>
      <p:sp>
        <p:nvSpPr>
          <p:cNvPr id="4" name="矩形 3"/>
          <p:cNvSpPr/>
          <p:nvPr/>
        </p:nvSpPr>
        <p:spPr>
          <a:xfrm>
            <a:off x="985520" y="781089"/>
            <a:ext cx="866992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dirty="0" smtClean="0"/>
              <a:t>在优保联车险云平台使用前，先创建组织及人员结构、添加工号，快速扩展网点。</a:t>
            </a:r>
            <a:r>
              <a:rPr lang="zh-CN" altLang="zh-CN" dirty="0" smtClean="0"/>
              <a:t> 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985520" y="1274881"/>
            <a:ext cx="62366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1、创建组织。</a:t>
            </a:r>
            <a:endParaRPr kumimoji="1" lang="zh-CN" altLang="en-US" dirty="0" smtClean="0"/>
          </a:p>
          <a:p>
            <a:r>
              <a:rPr kumimoji="1" lang="zh-CN" altLang="en-US" dirty="0" smtClean="0"/>
              <a:t>      操作路径：组织管理-机构管理-</a:t>
            </a:r>
            <a:r>
              <a:rPr kumimoji="1" lang="zh-CN" altLang="en-US" dirty="0" smtClean="0"/>
              <a:t>新增子机构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5100" y="1976120"/>
            <a:ext cx="7854950" cy="45808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8000" y="254635"/>
            <a:ext cx="35255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二、系统使用</a:t>
            </a:r>
            <a:endParaRPr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964698" y="735503"/>
            <a:ext cx="62366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2</a:t>
            </a:r>
            <a:r>
              <a:rPr kumimoji="1" lang="zh-CN" altLang="en-US" dirty="0" smtClean="0"/>
              <a:t>、创建人员账号。</a:t>
            </a:r>
            <a:endParaRPr kumimoji="1" lang="zh-CN" altLang="en-US" dirty="0" smtClean="0"/>
          </a:p>
          <a:p>
            <a:r>
              <a:rPr kumimoji="1" lang="zh-CN" altLang="en-US" dirty="0" smtClean="0"/>
              <a:t>    </a:t>
            </a:r>
            <a:r>
              <a:rPr kumimoji="1" lang="zh-CN" altLang="en-US" dirty="0"/>
              <a:t>  操作路径：组织管理-人员管理-新</a:t>
            </a:r>
            <a:r>
              <a:rPr kumimoji="1" lang="zh-CN" altLang="en-US" dirty="0" smtClean="0"/>
              <a:t>增</a:t>
            </a:r>
            <a:endParaRPr kumimoji="1" lang="zh-CN" altLang="en-US" dirty="0" smtClean="0"/>
          </a:p>
          <a:p>
            <a:r>
              <a:rPr kumimoji="1" lang="zh-CN" altLang="en-US" dirty="0"/>
              <a:t> </a:t>
            </a:r>
            <a:r>
              <a:rPr kumimoji="1" lang="zh-CN" altLang="en-US" dirty="0" smtClean="0"/>
              <a:t>     注意：选择人员对应的角色</a:t>
            </a:r>
            <a:endParaRPr kumimoji="1" lang="zh-CN" altLang="en-US" dirty="0" smtClean="0"/>
          </a:p>
          <a:p>
            <a:r>
              <a:rPr kumimoji="1" lang="zh-CN" altLang="en-US" dirty="0"/>
              <a:t> </a:t>
            </a:r>
            <a:r>
              <a:rPr kumimoji="1" lang="zh-CN" altLang="en-US" dirty="0" smtClean="0"/>
              <a:t>     </a:t>
            </a:r>
            <a:endParaRPr kumimoji="1" lang="zh-CN" altLang="en-US" dirty="0"/>
          </a:p>
        </p:txBody>
      </p:sp>
      <p:pic>
        <p:nvPicPr>
          <p:cNvPr id="8" name="图片 7"/>
          <p:cNvPicPr/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1204008" y="2084290"/>
            <a:ext cx="5344795" cy="29063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图片 9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259791" y="3579715"/>
            <a:ext cx="5344795" cy="28219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UNIT_PLACING_PICTURE_USER_VIEWPORT" val="{&quot;height&quot;:10170,&quot;width&quot;:2017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3434</Words>
  <Application>WPS 演示</Application>
  <PresentationFormat>宽屏</PresentationFormat>
  <Paragraphs>303</Paragraphs>
  <Slides>35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35</vt:i4>
      </vt:variant>
    </vt:vector>
  </HeadingPairs>
  <TitlesOfParts>
    <vt:vector size="51" baseType="lpstr">
      <vt:lpstr>Arial</vt:lpstr>
      <vt:lpstr>宋体</vt:lpstr>
      <vt:lpstr>Wingdings</vt:lpstr>
      <vt:lpstr>Arial Rounded MT Bold</vt:lpstr>
      <vt:lpstr>Microsoft YaHei UI</vt:lpstr>
      <vt:lpstr>Segoe UI</vt:lpstr>
      <vt:lpstr>微软雅黑</vt:lpstr>
      <vt:lpstr>Arial Unicode MS</vt:lpstr>
      <vt:lpstr>Calibri</vt:lpstr>
      <vt:lpstr>等线</vt:lpstr>
      <vt:lpstr>Arial Unicode MS</vt:lpstr>
      <vt:lpstr>微软雅黑 Light</vt:lpstr>
      <vt:lpstr>等线 Light</vt:lpstr>
      <vt:lpstr>Office 主题​​</vt:lpstr>
      <vt:lpstr>2_自定义设计方案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alice_hot1992@126.com</dc:creator>
  <cp:lastModifiedBy>西他-</cp:lastModifiedBy>
  <cp:revision>808</cp:revision>
  <dcterms:created xsi:type="dcterms:W3CDTF">2018-05-14T05:36:00Z</dcterms:created>
  <dcterms:modified xsi:type="dcterms:W3CDTF">2020-11-18T04:20:06Z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  <property fmtid="{D5CDD505-2E9C-101B-9397-08002B2CF9AE}" pid="3" name="KSORubyTemplateID">
    <vt:lpwstr>2</vt:lpwstr>
  </property>
</Properties>
</file>